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95"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96" r:id="rId27"/>
    <p:sldId id="282" r:id="rId28"/>
    <p:sldId id="284" r:id="rId29"/>
    <p:sldId id="297" r:id="rId30"/>
    <p:sldId id="285" r:id="rId31"/>
    <p:sldId id="286" r:id="rId32"/>
    <p:sldId id="287" r:id="rId33"/>
    <p:sldId id="288" r:id="rId34"/>
    <p:sldId id="289" r:id="rId35"/>
    <p:sldId id="294" r:id="rId36"/>
    <p:sldId id="291" r:id="rId37"/>
    <p:sldId id="292" r:id="rId38"/>
    <p:sldId id="293"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Nunito"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j6Hl9FT49gp++GJ/Hh/P72NQf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969291-48A9-408A-91C6-6597B9EBA73B}" type="doc">
      <dgm:prSet loTypeId="urn:microsoft.com/office/officeart/2005/8/layout/hProcess9" loCatId="process" qsTypeId="urn:microsoft.com/office/officeart/2005/8/quickstyle/simple1" qsCatId="simple" csTypeId="urn:microsoft.com/office/officeart/2005/8/colors/accent1_2" csCatId="accent1" phldr="1"/>
      <dgm:spPr/>
    </dgm:pt>
    <dgm:pt modelId="{17E43EEC-098A-44A3-9910-600303E85EF4}">
      <dgm:prSet phldrT="[Text]" custT="1"/>
      <dgm:spPr/>
      <dgm:t>
        <a:bodyPr/>
        <a:lstStyle/>
        <a:p>
          <a:r>
            <a:rPr lang="en-US" sz="1000" b="1" dirty="0"/>
            <a:t>Introduction</a:t>
          </a:r>
        </a:p>
      </dgm:t>
    </dgm:pt>
    <dgm:pt modelId="{50BD7124-B263-4275-8856-CEC105F65DA3}" type="parTrans" cxnId="{92B51E12-6CE5-430D-9734-6250AEDAA649}">
      <dgm:prSet/>
      <dgm:spPr/>
      <dgm:t>
        <a:bodyPr/>
        <a:lstStyle/>
        <a:p>
          <a:endParaRPr lang="en-US"/>
        </a:p>
      </dgm:t>
    </dgm:pt>
    <dgm:pt modelId="{EEC77980-C857-47D6-AAE8-5EA7B72EC4C5}" type="sibTrans" cxnId="{92B51E12-6CE5-430D-9734-6250AEDAA649}">
      <dgm:prSet/>
      <dgm:spPr/>
      <dgm:t>
        <a:bodyPr/>
        <a:lstStyle/>
        <a:p>
          <a:endParaRPr lang="en-US"/>
        </a:p>
      </dgm:t>
    </dgm:pt>
    <dgm:pt modelId="{7655B850-0005-4EC7-977A-220DEEC83D31}">
      <dgm:prSet phldrT="[Text]"/>
      <dgm:spPr/>
      <dgm:t>
        <a:bodyPr/>
        <a:lstStyle/>
        <a:p>
          <a:r>
            <a:rPr lang="en-US" b="1" dirty="0"/>
            <a:t>Languages</a:t>
          </a:r>
        </a:p>
      </dgm:t>
    </dgm:pt>
    <dgm:pt modelId="{B265BA51-5151-425A-BD67-AF7E28AAE27B}" type="parTrans" cxnId="{7D6719A1-988A-4A13-8AFB-8F26B8A78B76}">
      <dgm:prSet/>
      <dgm:spPr/>
      <dgm:t>
        <a:bodyPr/>
        <a:lstStyle/>
        <a:p>
          <a:endParaRPr lang="en-US"/>
        </a:p>
      </dgm:t>
    </dgm:pt>
    <dgm:pt modelId="{E0859C48-415F-44A6-B153-CB65A786C542}" type="sibTrans" cxnId="{7D6719A1-988A-4A13-8AFB-8F26B8A78B76}">
      <dgm:prSet/>
      <dgm:spPr/>
      <dgm:t>
        <a:bodyPr/>
        <a:lstStyle/>
        <a:p>
          <a:endParaRPr lang="en-US"/>
        </a:p>
      </dgm:t>
    </dgm:pt>
    <dgm:pt modelId="{4DCF4418-2348-4E96-A064-F899C0592615}">
      <dgm:prSet phldrT="[Text]"/>
      <dgm:spPr/>
      <dgm:t>
        <a:bodyPr/>
        <a:lstStyle/>
        <a:p>
          <a:r>
            <a:rPr lang="en-US" b="1" dirty="0"/>
            <a:t>Web pages</a:t>
          </a:r>
        </a:p>
      </dgm:t>
    </dgm:pt>
    <dgm:pt modelId="{B9C4CEB7-B17C-48F0-B41B-7B69C3F6775B}" type="parTrans" cxnId="{EDC2699C-EFB6-4C5B-B5E8-2A4DFFA8C923}">
      <dgm:prSet/>
      <dgm:spPr/>
      <dgm:t>
        <a:bodyPr/>
        <a:lstStyle/>
        <a:p>
          <a:endParaRPr lang="en-US"/>
        </a:p>
      </dgm:t>
    </dgm:pt>
    <dgm:pt modelId="{00B69035-0780-4F3F-82CC-EE65BBAF96EC}" type="sibTrans" cxnId="{EDC2699C-EFB6-4C5B-B5E8-2A4DFFA8C923}">
      <dgm:prSet/>
      <dgm:spPr/>
      <dgm:t>
        <a:bodyPr/>
        <a:lstStyle/>
        <a:p>
          <a:endParaRPr lang="en-US"/>
        </a:p>
      </dgm:t>
    </dgm:pt>
    <dgm:pt modelId="{AAB2E0EA-0969-4214-9FAD-8D5DE5497213}">
      <dgm:prSet phldrT="[Text]"/>
      <dgm:spPr/>
      <dgm:t>
        <a:bodyPr/>
        <a:lstStyle/>
        <a:p>
          <a:r>
            <a:rPr lang="en-US" b="1" dirty="0"/>
            <a:t>ER Diagram</a:t>
          </a:r>
        </a:p>
      </dgm:t>
    </dgm:pt>
    <dgm:pt modelId="{27A7A50A-191A-4C38-9980-9A6FE3A461FB}" type="parTrans" cxnId="{E8435D04-222D-4CCA-941D-62D8D02C2685}">
      <dgm:prSet/>
      <dgm:spPr/>
      <dgm:t>
        <a:bodyPr/>
        <a:lstStyle/>
        <a:p>
          <a:endParaRPr lang="en-US"/>
        </a:p>
      </dgm:t>
    </dgm:pt>
    <dgm:pt modelId="{BE922115-94A7-437B-8E59-5CA5CF4BABE6}" type="sibTrans" cxnId="{E8435D04-222D-4CCA-941D-62D8D02C2685}">
      <dgm:prSet/>
      <dgm:spPr/>
      <dgm:t>
        <a:bodyPr/>
        <a:lstStyle/>
        <a:p>
          <a:endParaRPr lang="en-US"/>
        </a:p>
      </dgm:t>
    </dgm:pt>
    <dgm:pt modelId="{D0CA001D-E57C-4498-AA65-3FCF452BE9E0}">
      <dgm:prSet phldrT="[Text]"/>
      <dgm:spPr/>
      <dgm:t>
        <a:bodyPr/>
        <a:lstStyle/>
        <a:p>
          <a:r>
            <a:rPr lang="en-US" b="1" dirty="0"/>
            <a:t>Lessons Learnt</a:t>
          </a:r>
        </a:p>
      </dgm:t>
    </dgm:pt>
    <dgm:pt modelId="{9581DBFD-DB04-4894-AF19-A29997AD140B}" type="parTrans" cxnId="{4A17EA5F-F8D4-4C9B-8E2C-C16797E90772}">
      <dgm:prSet/>
      <dgm:spPr/>
      <dgm:t>
        <a:bodyPr/>
        <a:lstStyle/>
        <a:p>
          <a:endParaRPr lang="en-US"/>
        </a:p>
      </dgm:t>
    </dgm:pt>
    <dgm:pt modelId="{AF08D4F9-0AA7-4FAB-8B31-D579586FA8CC}" type="sibTrans" cxnId="{4A17EA5F-F8D4-4C9B-8E2C-C16797E90772}">
      <dgm:prSet/>
      <dgm:spPr/>
      <dgm:t>
        <a:bodyPr/>
        <a:lstStyle/>
        <a:p>
          <a:endParaRPr lang="en-US"/>
        </a:p>
      </dgm:t>
    </dgm:pt>
    <dgm:pt modelId="{39648C97-1008-4C82-9AD0-6A3634F3E08D}">
      <dgm:prSet phldrT="[Text]"/>
      <dgm:spPr/>
      <dgm:t>
        <a:bodyPr/>
        <a:lstStyle/>
        <a:p>
          <a:r>
            <a:rPr lang="en-US" b="1" dirty="0"/>
            <a:t>Outcomes</a:t>
          </a:r>
        </a:p>
      </dgm:t>
    </dgm:pt>
    <dgm:pt modelId="{A02C9F93-72EE-49E4-AFA1-2833089B382F}" type="parTrans" cxnId="{883CD05F-0ED1-48E8-ABD7-9CDA62EDC634}">
      <dgm:prSet/>
      <dgm:spPr/>
      <dgm:t>
        <a:bodyPr/>
        <a:lstStyle/>
        <a:p>
          <a:endParaRPr lang="en-US"/>
        </a:p>
      </dgm:t>
    </dgm:pt>
    <dgm:pt modelId="{3688E61A-64DB-4148-B3B8-58EC525A5178}" type="sibTrans" cxnId="{883CD05F-0ED1-48E8-ABD7-9CDA62EDC634}">
      <dgm:prSet/>
      <dgm:spPr/>
      <dgm:t>
        <a:bodyPr/>
        <a:lstStyle/>
        <a:p>
          <a:endParaRPr lang="en-US"/>
        </a:p>
      </dgm:t>
    </dgm:pt>
    <dgm:pt modelId="{FA564D95-2AC4-4921-AF7C-3C138C6EA657}">
      <dgm:prSet phldrT="[Text]"/>
      <dgm:spPr/>
      <dgm:t>
        <a:bodyPr/>
        <a:lstStyle/>
        <a:p>
          <a:r>
            <a:rPr lang="en-US" b="1" dirty="0"/>
            <a:t>Future Implements</a:t>
          </a:r>
        </a:p>
      </dgm:t>
    </dgm:pt>
    <dgm:pt modelId="{F0196483-02FF-44D9-B55A-52E1A23EE026}" type="parTrans" cxnId="{17D8D3D5-F008-4BB3-BA0F-47D764DBD9AE}">
      <dgm:prSet/>
      <dgm:spPr/>
      <dgm:t>
        <a:bodyPr/>
        <a:lstStyle/>
        <a:p>
          <a:endParaRPr lang="en-US"/>
        </a:p>
      </dgm:t>
    </dgm:pt>
    <dgm:pt modelId="{2553BFF7-4CD5-4324-BCD6-9119025D25E7}" type="sibTrans" cxnId="{17D8D3D5-F008-4BB3-BA0F-47D764DBD9AE}">
      <dgm:prSet/>
      <dgm:spPr/>
      <dgm:t>
        <a:bodyPr/>
        <a:lstStyle/>
        <a:p>
          <a:endParaRPr lang="en-US"/>
        </a:p>
      </dgm:t>
    </dgm:pt>
    <dgm:pt modelId="{43213809-3753-4675-9D50-65875EF820A8}">
      <dgm:prSet phldrT="[Text]"/>
      <dgm:spPr/>
      <dgm:t>
        <a:bodyPr/>
        <a:lstStyle/>
        <a:p>
          <a:r>
            <a:rPr lang="en-US" b="1" dirty="0"/>
            <a:t>Summary</a:t>
          </a:r>
        </a:p>
      </dgm:t>
    </dgm:pt>
    <dgm:pt modelId="{44F528DF-F989-4353-9197-8B45C6778212}" type="parTrans" cxnId="{83E19FAE-4420-4C93-B532-6A24ABEBA9EC}">
      <dgm:prSet/>
      <dgm:spPr/>
      <dgm:t>
        <a:bodyPr/>
        <a:lstStyle/>
        <a:p>
          <a:endParaRPr lang="en-US"/>
        </a:p>
      </dgm:t>
    </dgm:pt>
    <dgm:pt modelId="{8C6B0684-7247-4160-AF95-44B8634AC161}" type="sibTrans" cxnId="{83E19FAE-4420-4C93-B532-6A24ABEBA9EC}">
      <dgm:prSet/>
      <dgm:spPr/>
      <dgm:t>
        <a:bodyPr/>
        <a:lstStyle/>
        <a:p>
          <a:endParaRPr lang="en-US"/>
        </a:p>
      </dgm:t>
    </dgm:pt>
    <dgm:pt modelId="{945D3A36-B199-4E6A-B66E-F9B445900BDA}" type="pres">
      <dgm:prSet presAssocID="{01969291-48A9-408A-91C6-6597B9EBA73B}" presName="CompostProcess" presStyleCnt="0">
        <dgm:presLayoutVars>
          <dgm:dir/>
          <dgm:resizeHandles val="exact"/>
        </dgm:presLayoutVars>
      </dgm:prSet>
      <dgm:spPr/>
    </dgm:pt>
    <dgm:pt modelId="{68DE5025-F317-476F-8B46-614FF593D24D}" type="pres">
      <dgm:prSet presAssocID="{01969291-48A9-408A-91C6-6597B9EBA73B}" presName="arrow" presStyleLbl="bgShp" presStyleIdx="0" presStyleCnt="1"/>
      <dgm:spPr/>
    </dgm:pt>
    <dgm:pt modelId="{53D9557A-D360-4D87-A386-9A46ED5FD8B8}" type="pres">
      <dgm:prSet presAssocID="{01969291-48A9-408A-91C6-6597B9EBA73B}" presName="linearProcess" presStyleCnt="0"/>
      <dgm:spPr/>
    </dgm:pt>
    <dgm:pt modelId="{42BFDFE4-B25F-4E32-B313-46B9FD00D6C5}" type="pres">
      <dgm:prSet presAssocID="{17E43EEC-098A-44A3-9910-600303E85EF4}" presName="textNode" presStyleLbl="node1" presStyleIdx="0" presStyleCnt="8">
        <dgm:presLayoutVars>
          <dgm:bulletEnabled val="1"/>
        </dgm:presLayoutVars>
      </dgm:prSet>
      <dgm:spPr/>
    </dgm:pt>
    <dgm:pt modelId="{A1DC8174-719B-4BD9-A502-541C7663F971}" type="pres">
      <dgm:prSet presAssocID="{EEC77980-C857-47D6-AAE8-5EA7B72EC4C5}" presName="sibTrans" presStyleCnt="0"/>
      <dgm:spPr/>
    </dgm:pt>
    <dgm:pt modelId="{027EE0C7-0582-4AC0-97E9-0590A6EF7443}" type="pres">
      <dgm:prSet presAssocID="{7655B850-0005-4EC7-977A-220DEEC83D31}" presName="textNode" presStyleLbl="node1" presStyleIdx="1" presStyleCnt="8">
        <dgm:presLayoutVars>
          <dgm:bulletEnabled val="1"/>
        </dgm:presLayoutVars>
      </dgm:prSet>
      <dgm:spPr/>
    </dgm:pt>
    <dgm:pt modelId="{E2954A59-5D70-4AA9-B575-64DACD1AE177}" type="pres">
      <dgm:prSet presAssocID="{E0859C48-415F-44A6-B153-CB65A786C542}" presName="sibTrans" presStyleCnt="0"/>
      <dgm:spPr/>
    </dgm:pt>
    <dgm:pt modelId="{B7AE0A85-9436-47B2-A8CD-E049F16944A2}" type="pres">
      <dgm:prSet presAssocID="{4DCF4418-2348-4E96-A064-F899C0592615}" presName="textNode" presStyleLbl="node1" presStyleIdx="2" presStyleCnt="8">
        <dgm:presLayoutVars>
          <dgm:bulletEnabled val="1"/>
        </dgm:presLayoutVars>
      </dgm:prSet>
      <dgm:spPr/>
    </dgm:pt>
    <dgm:pt modelId="{FC502810-DEFC-48A4-8155-1030AA9378FC}" type="pres">
      <dgm:prSet presAssocID="{00B69035-0780-4F3F-82CC-EE65BBAF96EC}" presName="sibTrans" presStyleCnt="0"/>
      <dgm:spPr/>
    </dgm:pt>
    <dgm:pt modelId="{8A7659CF-679F-4736-918D-8EDB04CD53CF}" type="pres">
      <dgm:prSet presAssocID="{AAB2E0EA-0969-4214-9FAD-8D5DE5497213}" presName="textNode" presStyleLbl="node1" presStyleIdx="3" presStyleCnt="8">
        <dgm:presLayoutVars>
          <dgm:bulletEnabled val="1"/>
        </dgm:presLayoutVars>
      </dgm:prSet>
      <dgm:spPr/>
    </dgm:pt>
    <dgm:pt modelId="{13E59CEE-1E4C-4F1D-816D-9E988833D345}" type="pres">
      <dgm:prSet presAssocID="{BE922115-94A7-437B-8E59-5CA5CF4BABE6}" presName="sibTrans" presStyleCnt="0"/>
      <dgm:spPr/>
    </dgm:pt>
    <dgm:pt modelId="{33A29E36-BE99-4F40-AC2D-3085BB47CF6D}" type="pres">
      <dgm:prSet presAssocID="{D0CA001D-E57C-4498-AA65-3FCF452BE9E0}" presName="textNode" presStyleLbl="node1" presStyleIdx="4" presStyleCnt="8">
        <dgm:presLayoutVars>
          <dgm:bulletEnabled val="1"/>
        </dgm:presLayoutVars>
      </dgm:prSet>
      <dgm:spPr/>
    </dgm:pt>
    <dgm:pt modelId="{8C14E50C-6E01-42C3-8BC2-9F317DF4707D}" type="pres">
      <dgm:prSet presAssocID="{AF08D4F9-0AA7-4FAB-8B31-D579586FA8CC}" presName="sibTrans" presStyleCnt="0"/>
      <dgm:spPr/>
    </dgm:pt>
    <dgm:pt modelId="{4078DE6E-5B84-42C2-AAAB-741D8EA8F80B}" type="pres">
      <dgm:prSet presAssocID="{39648C97-1008-4C82-9AD0-6A3634F3E08D}" presName="textNode" presStyleLbl="node1" presStyleIdx="5" presStyleCnt="8">
        <dgm:presLayoutVars>
          <dgm:bulletEnabled val="1"/>
        </dgm:presLayoutVars>
      </dgm:prSet>
      <dgm:spPr/>
    </dgm:pt>
    <dgm:pt modelId="{7DB5B1F5-374A-4FB7-8DC9-68869742AAA5}" type="pres">
      <dgm:prSet presAssocID="{3688E61A-64DB-4148-B3B8-58EC525A5178}" presName="sibTrans" presStyleCnt="0"/>
      <dgm:spPr/>
    </dgm:pt>
    <dgm:pt modelId="{EAAF3037-111D-45CC-A941-5C7410C41790}" type="pres">
      <dgm:prSet presAssocID="{FA564D95-2AC4-4921-AF7C-3C138C6EA657}" presName="textNode" presStyleLbl="node1" presStyleIdx="6" presStyleCnt="8">
        <dgm:presLayoutVars>
          <dgm:bulletEnabled val="1"/>
        </dgm:presLayoutVars>
      </dgm:prSet>
      <dgm:spPr/>
    </dgm:pt>
    <dgm:pt modelId="{E5F1563E-1C53-440A-9461-37475EEB9867}" type="pres">
      <dgm:prSet presAssocID="{2553BFF7-4CD5-4324-BCD6-9119025D25E7}" presName="sibTrans" presStyleCnt="0"/>
      <dgm:spPr/>
    </dgm:pt>
    <dgm:pt modelId="{74ABC7EC-3822-49AD-AD71-D8B71B7A49E9}" type="pres">
      <dgm:prSet presAssocID="{43213809-3753-4675-9D50-65875EF820A8}" presName="textNode" presStyleLbl="node1" presStyleIdx="7" presStyleCnt="8">
        <dgm:presLayoutVars>
          <dgm:bulletEnabled val="1"/>
        </dgm:presLayoutVars>
      </dgm:prSet>
      <dgm:spPr/>
    </dgm:pt>
  </dgm:ptLst>
  <dgm:cxnLst>
    <dgm:cxn modelId="{E8435D04-222D-4CCA-941D-62D8D02C2685}" srcId="{01969291-48A9-408A-91C6-6597B9EBA73B}" destId="{AAB2E0EA-0969-4214-9FAD-8D5DE5497213}" srcOrd="3" destOrd="0" parTransId="{27A7A50A-191A-4C38-9980-9A6FE3A461FB}" sibTransId="{BE922115-94A7-437B-8E59-5CA5CF4BABE6}"/>
    <dgm:cxn modelId="{186C8509-4C60-40CE-8198-959CE7A0A2FF}" type="presOf" srcId="{01969291-48A9-408A-91C6-6597B9EBA73B}" destId="{945D3A36-B199-4E6A-B66E-F9B445900BDA}" srcOrd="0" destOrd="0" presId="urn:microsoft.com/office/officeart/2005/8/layout/hProcess9"/>
    <dgm:cxn modelId="{92B51E12-6CE5-430D-9734-6250AEDAA649}" srcId="{01969291-48A9-408A-91C6-6597B9EBA73B}" destId="{17E43EEC-098A-44A3-9910-600303E85EF4}" srcOrd="0" destOrd="0" parTransId="{50BD7124-B263-4275-8856-CEC105F65DA3}" sibTransId="{EEC77980-C857-47D6-AAE8-5EA7B72EC4C5}"/>
    <dgm:cxn modelId="{3D102D16-BA67-4520-9734-C8638AB27BE2}" type="presOf" srcId="{43213809-3753-4675-9D50-65875EF820A8}" destId="{74ABC7EC-3822-49AD-AD71-D8B71B7A49E9}" srcOrd="0" destOrd="0" presId="urn:microsoft.com/office/officeart/2005/8/layout/hProcess9"/>
    <dgm:cxn modelId="{883CD05F-0ED1-48E8-ABD7-9CDA62EDC634}" srcId="{01969291-48A9-408A-91C6-6597B9EBA73B}" destId="{39648C97-1008-4C82-9AD0-6A3634F3E08D}" srcOrd="5" destOrd="0" parTransId="{A02C9F93-72EE-49E4-AFA1-2833089B382F}" sibTransId="{3688E61A-64DB-4148-B3B8-58EC525A5178}"/>
    <dgm:cxn modelId="{4A17EA5F-F8D4-4C9B-8E2C-C16797E90772}" srcId="{01969291-48A9-408A-91C6-6597B9EBA73B}" destId="{D0CA001D-E57C-4498-AA65-3FCF452BE9E0}" srcOrd="4" destOrd="0" parTransId="{9581DBFD-DB04-4894-AF19-A29997AD140B}" sibTransId="{AF08D4F9-0AA7-4FAB-8B31-D579586FA8CC}"/>
    <dgm:cxn modelId="{59D4BF60-D6E3-4E61-94CA-336F55C2875B}" type="presOf" srcId="{D0CA001D-E57C-4498-AA65-3FCF452BE9E0}" destId="{33A29E36-BE99-4F40-AC2D-3085BB47CF6D}" srcOrd="0" destOrd="0" presId="urn:microsoft.com/office/officeart/2005/8/layout/hProcess9"/>
    <dgm:cxn modelId="{78AF9743-CD6F-4924-91E3-B7A766CCDB9C}" type="presOf" srcId="{17E43EEC-098A-44A3-9910-600303E85EF4}" destId="{42BFDFE4-B25F-4E32-B313-46B9FD00D6C5}" srcOrd="0" destOrd="0" presId="urn:microsoft.com/office/officeart/2005/8/layout/hProcess9"/>
    <dgm:cxn modelId="{F87D4058-A790-4778-A38D-4A8772559647}" type="presOf" srcId="{7655B850-0005-4EC7-977A-220DEEC83D31}" destId="{027EE0C7-0582-4AC0-97E9-0590A6EF7443}" srcOrd="0" destOrd="0" presId="urn:microsoft.com/office/officeart/2005/8/layout/hProcess9"/>
    <dgm:cxn modelId="{DFD0FB96-5666-4340-872C-A7513D69A82A}" type="presOf" srcId="{FA564D95-2AC4-4921-AF7C-3C138C6EA657}" destId="{EAAF3037-111D-45CC-A941-5C7410C41790}" srcOrd="0" destOrd="0" presId="urn:microsoft.com/office/officeart/2005/8/layout/hProcess9"/>
    <dgm:cxn modelId="{EDC2699C-EFB6-4C5B-B5E8-2A4DFFA8C923}" srcId="{01969291-48A9-408A-91C6-6597B9EBA73B}" destId="{4DCF4418-2348-4E96-A064-F899C0592615}" srcOrd="2" destOrd="0" parTransId="{B9C4CEB7-B17C-48F0-B41B-7B69C3F6775B}" sibTransId="{00B69035-0780-4F3F-82CC-EE65BBAF96EC}"/>
    <dgm:cxn modelId="{7D6719A1-988A-4A13-8AFB-8F26B8A78B76}" srcId="{01969291-48A9-408A-91C6-6597B9EBA73B}" destId="{7655B850-0005-4EC7-977A-220DEEC83D31}" srcOrd="1" destOrd="0" parTransId="{B265BA51-5151-425A-BD67-AF7E28AAE27B}" sibTransId="{E0859C48-415F-44A6-B153-CB65A786C542}"/>
    <dgm:cxn modelId="{0188D2AA-54E6-4B03-A306-A48FC98F15C8}" type="presOf" srcId="{39648C97-1008-4C82-9AD0-6A3634F3E08D}" destId="{4078DE6E-5B84-42C2-AAAB-741D8EA8F80B}" srcOrd="0" destOrd="0" presId="urn:microsoft.com/office/officeart/2005/8/layout/hProcess9"/>
    <dgm:cxn modelId="{83E19FAE-4420-4C93-B532-6A24ABEBA9EC}" srcId="{01969291-48A9-408A-91C6-6597B9EBA73B}" destId="{43213809-3753-4675-9D50-65875EF820A8}" srcOrd="7" destOrd="0" parTransId="{44F528DF-F989-4353-9197-8B45C6778212}" sibTransId="{8C6B0684-7247-4160-AF95-44B8634AC161}"/>
    <dgm:cxn modelId="{11203EC7-4CC6-4234-B393-9B0F6D98254A}" type="presOf" srcId="{AAB2E0EA-0969-4214-9FAD-8D5DE5497213}" destId="{8A7659CF-679F-4736-918D-8EDB04CD53CF}" srcOrd="0" destOrd="0" presId="urn:microsoft.com/office/officeart/2005/8/layout/hProcess9"/>
    <dgm:cxn modelId="{BA32B8CF-E9A2-4247-AE96-A7BDA2583C62}" type="presOf" srcId="{4DCF4418-2348-4E96-A064-F899C0592615}" destId="{B7AE0A85-9436-47B2-A8CD-E049F16944A2}" srcOrd="0" destOrd="0" presId="urn:microsoft.com/office/officeart/2005/8/layout/hProcess9"/>
    <dgm:cxn modelId="{17D8D3D5-F008-4BB3-BA0F-47D764DBD9AE}" srcId="{01969291-48A9-408A-91C6-6597B9EBA73B}" destId="{FA564D95-2AC4-4921-AF7C-3C138C6EA657}" srcOrd="6" destOrd="0" parTransId="{F0196483-02FF-44D9-B55A-52E1A23EE026}" sibTransId="{2553BFF7-4CD5-4324-BCD6-9119025D25E7}"/>
    <dgm:cxn modelId="{E9EA951A-7AD2-4348-8706-6EA8B2950FEF}" type="presParOf" srcId="{945D3A36-B199-4E6A-B66E-F9B445900BDA}" destId="{68DE5025-F317-476F-8B46-614FF593D24D}" srcOrd="0" destOrd="0" presId="urn:microsoft.com/office/officeart/2005/8/layout/hProcess9"/>
    <dgm:cxn modelId="{63FFE9BC-7059-4DE6-9173-A8F97F96CE06}" type="presParOf" srcId="{945D3A36-B199-4E6A-B66E-F9B445900BDA}" destId="{53D9557A-D360-4D87-A386-9A46ED5FD8B8}" srcOrd="1" destOrd="0" presId="urn:microsoft.com/office/officeart/2005/8/layout/hProcess9"/>
    <dgm:cxn modelId="{603BC026-D928-486D-BAE3-0668464DF408}" type="presParOf" srcId="{53D9557A-D360-4D87-A386-9A46ED5FD8B8}" destId="{42BFDFE4-B25F-4E32-B313-46B9FD00D6C5}" srcOrd="0" destOrd="0" presId="urn:microsoft.com/office/officeart/2005/8/layout/hProcess9"/>
    <dgm:cxn modelId="{D2514DBB-8BF3-4E92-A95B-F54AE5F161FD}" type="presParOf" srcId="{53D9557A-D360-4D87-A386-9A46ED5FD8B8}" destId="{A1DC8174-719B-4BD9-A502-541C7663F971}" srcOrd="1" destOrd="0" presId="urn:microsoft.com/office/officeart/2005/8/layout/hProcess9"/>
    <dgm:cxn modelId="{A4803E08-365F-4C7A-A092-7A6E5C90AA73}" type="presParOf" srcId="{53D9557A-D360-4D87-A386-9A46ED5FD8B8}" destId="{027EE0C7-0582-4AC0-97E9-0590A6EF7443}" srcOrd="2" destOrd="0" presId="urn:microsoft.com/office/officeart/2005/8/layout/hProcess9"/>
    <dgm:cxn modelId="{FAE03B80-6146-447C-81D0-52D8721FFE67}" type="presParOf" srcId="{53D9557A-D360-4D87-A386-9A46ED5FD8B8}" destId="{E2954A59-5D70-4AA9-B575-64DACD1AE177}" srcOrd="3" destOrd="0" presId="urn:microsoft.com/office/officeart/2005/8/layout/hProcess9"/>
    <dgm:cxn modelId="{34204B40-A20D-416B-AC3C-923D7CA422ED}" type="presParOf" srcId="{53D9557A-D360-4D87-A386-9A46ED5FD8B8}" destId="{B7AE0A85-9436-47B2-A8CD-E049F16944A2}" srcOrd="4" destOrd="0" presId="urn:microsoft.com/office/officeart/2005/8/layout/hProcess9"/>
    <dgm:cxn modelId="{C4BD8D14-6828-4DE6-9DDE-B73148B5A11E}" type="presParOf" srcId="{53D9557A-D360-4D87-A386-9A46ED5FD8B8}" destId="{FC502810-DEFC-48A4-8155-1030AA9378FC}" srcOrd="5" destOrd="0" presId="urn:microsoft.com/office/officeart/2005/8/layout/hProcess9"/>
    <dgm:cxn modelId="{0CB31E5E-9EAA-49D2-B3BC-95223E58C0E9}" type="presParOf" srcId="{53D9557A-D360-4D87-A386-9A46ED5FD8B8}" destId="{8A7659CF-679F-4736-918D-8EDB04CD53CF}" srcOrd="6" destOrd="0" presId="urn:microsoft.com/office/officeart/2005/8/layout/hProcess9"/>
    <dgm:cxn modelId="{7CFF8098-25D1-416F-B599-8A66A9F69287}" type="presParOf" srcId="{53D9557A-D360-4D87-A386-9A46ED5FD8B8}" destId="{13E59CEE-1E4C-4F1D-816D-9E988833D345}" srcOrd="7" destOrd="0" presId="urn:microsoft.com/office/officeart/2005/8/layout/hProcess9"/>
    <dgm:cxn modelId="{B53944A4-AA73-4913-A28E-B193BE01898F}" type="presParOf" srcId="{53D9557A-D360-4D87-A386-9A46ED5FD8B8}" destId="{33A29E36-BE99-4F40-AC2D-3085BB47CF6D}" srcOrd="8" destOrd="0" presId="urn:microsoft.com/office/officeart/2005/8/layout/hProcess9"/>
    <dgm:cxn modelId="{AABCC845-77C6-4C4B-87F9-22F21E23F6A3}" type="presParOf" srcId="{53D9557A-D360-4D87-A386-9A46ED5FD8B8}" destId="{8C14E50C-6E01-42C3-8BC2-9F317DF4707D}" srcOrd="9" destOrd="0" presId="urn:microsoft.com/office/officeart/2005/8/layout/hProcess9"/>
    <dgm:cxn modelId="{EA3D3FAB-474E-4CF1-95A4-B59DE15415E1}" type="presParOf" srcId="{53D9557A-D360-4D87-A386-9A46ED5FD8B8}" destId="{4078DE6E-5B84-42C2-AAAB-741D8EA8F80B}" srcOrd="10" destOrd="0" presId="urn:microsoft.com/office/officeart/2005/8/layout/hProcess9"/>
    <dgm:cxn modelId="{DD29902C-A30F-458A-99E7-FE6623A26E41}" type="presParOf" srcId="{53D9557A-D360-4D87-A386-9A46ED5FD8B8}" destId="{7DB5B1F5-374A-4FB7-8DC9-68869742AAA5}" srcOrd="11" destOrd="0" presId="urn:microsoft.com/office/officeart/2005/8/layout/hProcess9"/>
    <dgm:cxn modelId="{5DC068ED-FD4A-4F44-BA87-9DB8C91A353C}" type="presParOf" srcId="{53D9557A-D360-4D87-A386-9A46ED5FD8B8}" destId="{EAAF3037-111D-45CC-A941-5C7410C41790}" srcOrd="12" destOrd="0" presId="urn:microsoft.com/office/officeart/2005/8/layout/hProcess9"/>
    <dgm:cxn modelId="{F283DB57-1AB2-450A-8A90-9F957CF8AFE5}" type="presParOf" srcId="{53D9557A-D360-4D87-A386-9A46ED5FD8B8}" destId="{E5F1563E-1C53-440A-9461-37475EEB9867}" srcOrd="13" destOrd="0" presId="urn:microsoft.com/office/officeart/2005/8/layout/hProcess9"/>
    <dgm:cxn modelId="{5E587953-233A-43BF-A360-C1A0136EFC5B}" type="presParOf" srcId="{53D9557A-D360-4D87-A386-9A46ED5FD8B8}" destId="{74ABC7EC-3822-49AD-AD71-D8B71B7A49E9}"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E5025-F317-476F-8B46-614FF593D24D}">
      <dsp:nvSpPr>
        <dsp:cNvPr id="0" name=""/>
        <dsp:cNvSpPr/>
      </dsp:nvSpPr>
      <dsp:spPr>
        <a:xfrm>
          <a:off x="576294" y="0"/>
          <a:ext cx="6531338" cy="345211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BFDFE4-B25F-4E32-B313-46B9FD00D6C5}">
      <dsp:nvSpPr>
        <dsp:cNvPr id="0" name=""/>
        <dsp:cNvSpPr/>
      </dsp:nvSpPr>
      <dsp:spPr>
        <a:xfrm>
          <a:off x="3710" y="1035635"/>
          <a:ext cx="917952" cy="13808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Introduction</a:t>
          </a:r>
        </a:p>
      </dsp:txBody>
      <dsp:txXfrm>
        <a:off x="48521" y="1080446"/>
        <a:ext cx="828330" cy="1291224"/>
      </dsp:txXfrm>
    </dsp:sp>
    <dsp:sp modelId="{027EE0C7-0582-4AC0-97E9-0590A6EF7443}">
      <dsp:nvSpPr>
        <dsp:cNvPr id="0" name=""/>
        <dsp:cNvSpPr/>
      </dsp:nvSpPr>
      <dsp:spPr>
        <a:xfrm>
          <a:off x="969218" y="1035635"/>
          <a:ext cx="917952" cy="13808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Languages</a:t>
          </a:r>
        </a:p>
      </dsp:txBody>
      <dsp:txXfrm>
        <a:off x="1014029" y="1080446"/>
        <a:ext cx="828330" cy="1291224"/>
      </dsp:txXfrm>
    </dsp:sp>
    <dsp:sp modelId="{B7AE0A85-9436-47B2-A8CD-E049F16944A2}">
      <dsp:nvSpPr>
        <dsp:cNvPr id="0" name=""/>
        <dsp:cNvSpPr/>
      </dsp:nvSpPr>
      <dsp:spPr>
        <a:xfrm>
          <a:off x="1934725" y="1035635"/>
          <a:ext cx="917952" cy="13808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Web pages</a:t>
          </a:r>
        </a:p>
      </dsp:txBody>
      <dsp:txXfrm>
        <a:off x="1979536" y="1080446"/>
        <a:ext cx="828330" cy="1291224"/>
      </dsp:txXfrm>
    </dsp:sp>
    <dsp:sp modelId="{8A7659CF-679F-4736-918D-8EDB04CD53CF}">
      <dsp:nvSpPr>
        <dsp:cNvPr id="0" name=""/>
        <dsp:cNvSpPr/>
      </dsp:nvSpPr>
      <dsp:spPr>
        <a:xfrm>
          <a:off x="2900233" y="1035635"/>
          <a:ext cx="917952" cy="13808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ER Diagram</a:t>
          </a:r>
        </a:p>
      </dsp:txBody>
      <dsp:txXfrm>
        <a:off x="2945044" y="1080446"/>
        <a:ext cx="828330" cy="1291224"/>
      </dsp:txXfrm>
    </dsp:sp>
    <dsp:sp modelId="{33A29E36-BE99-4F40-AC2D-3085BB47CF6D}">
      <dsp:nvSpPr>
        <dsp:cNvPr id="0" name=""/>
        <dsp:cNvSpPr/>
      </dsp:nvSpPr>
      <dsp:spPr>
        <a:xfrm>
          <a:off x="3865741" y="1035635"/>
          <a:ext cx="917952" cy="13808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Lessons Learnt</a:t>
          </a:r>
        </a:p>
      </dsp:txBody>
      <dsp:txXfrm>
        <a:off x="3910552" y="1080446"/>
        <a:ext cx="828330" cy="1291224"/>
      </dsp:txXfrm>
    </dsp:sp>
    <dsp:sp modelId="{4078DE6E-5B84-42C2-AAAB-741D8EA8F80B}">
      <dsp:nvSpPr>
        <dsp:cNvPr id="0" name=""/>
        <dsp:cNvSpPr/>
      </dsp:nvSpPr>
      <dsp:spPr>
        <a:xfrm>
          <a:off x="4831249" y="1035635"/>
          <a:ext cx="917952" cy="13808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Outcomes</a:t>
          </a:r>
        </a:p>
      </dsp:txBody>
      <dsp:txXfrm>
        <a:off x="4876060" y="1080446"/>
        <a:ext cx="828330" cy="1291224"/>
      </dsp:txXfrm>
    </dsp:sp>
    <dsp:sp modelId="{EAAF3037-111D-45CC-A941-5C7410C41790}">
      <dsp:nvSpPr>
        <dsp:cNvPr id="0" name=""/>
        <dsp:cNvSpPr/>
      </dsp:nvSpPr>
      <dsp:spPr>
        <a:xfrm>
          <a:off x="5796757" y="1035635"/>
          <a:ext cx="917952" cy="13808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Future Implements</a:t>
          </a:r>
        </a:p>
      </dsp:txBody>
      <dsp:txXfrm>
        <a:off x="5841568" y="1080446"/>
        <a:ext cx="828330" cy="1291224"/>
      </dsp:txXfrm>
    </dsp:sp>
    <dsp:sp modelId="{74ABC7EC-3822-49AD-AD71-D8B71B7A49E9}">
      <dsp:nvSpPr>
        <dsp:cNvPr id="0" name=""/>
        <dsp:cNvSpPr/>
      </dsp:nvSpPr>
      <dsp:spPr>
        <a:xfrm>
          <a:off x="6762265" y="1035635"/>
          <a:ext cx="917952" cy="13808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Summary</a:t>
          </a:r>
        </a:p>
      </dsp:txBody>
      <dsp:txXfrm>
        <a:off x="6807076" y="1080446"/>
        <a:ext cx="828330" cy="12912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 name="Google Shape;9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5e5b8dda51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15e5b8dda51_5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5e5b8dda51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15e5b8dda51_5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5f334dafd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15f334dafd9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6044391e30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6044391e3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5f334dafd9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15f334dafd9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6044391e30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6044391e3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5f334dafd9_5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15f334dafd9_5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6044391e30_0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6044391e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5f334dafd9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15f334dafd9_5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e5b8dda51_3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5e5b8dda51_3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6044391e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6044391e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6044391e30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6044391e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6044391e30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6044391e3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6044391e30_0_1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6044391e3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473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f334dafd9_3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5f334dafd9_3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f334dafd9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5f334dafd9_3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5f334dafd9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15f334dafd9_3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5e6b2316dc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15e6b2316dc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9552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5e7823e310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9" name="Google Shape;419;g15e7823e310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5e7823e310_1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5e7823e31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6" name="Google Shape;43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6044391e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6044391e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6044391e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6044391e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6044391e3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6044391e3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3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8"/>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8"/>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8" name="Google Shape;88;p3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2" name="Google Shape;22;p2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0"/>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30"/>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9" name="Google Shape;29;p3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1"/>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5" name="Google Shape;35;p31"/>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31"/>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37" name="Google Shape;37;p31"/>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8" name="Google Shape;38;p3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41"/>
        <p:cNvGrpSpPr/>
        <p:nvPr/>
      </p:nvGrpSpPr>
      <p:grpSpPr>
        <a:xfrm>
          <a:off x="0" y="0"/>
          <a:ext cx="0" cy="0"/>
          <a:chOff x="0" y="0"/>
          <a:chExt cx="0" cy="0"/>
        </a:xfrm>
      </p:grpSpPr>
      <p:sp>
        <p:nvSpPr>
          <p:cNvPr id="42" name="Google Shape;42;p35"/>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5"/>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5"/>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5"/>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35"/>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47" name="Google Shape;47;p35"/>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5"/>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0"/>
        <p:cNvGrpSpPr/>
        <p:nvPr/>
      </p:nvGrpSpPr>
      <p:grpSpPr>
        <a:xfrm>
          <a:off x="0" y="0"/>
          <a:ext cx="0" cy="0"/>
          <a:chOff x="0" y="0"/>
          <a:chExt cx="0" cy="0"/>
        </a:xfrm>
      </p:grpSpPr>
      <p:sp>
        <p:nvSpPr>
          <p:cNvPr id="51" name="Google Shape;51;p3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55" name="Google Shape;55;p3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3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59"/>
        <p:cNvGrpSpPr/>
        <p:nvPr/>
      </p:nvGrpSpPr>
      <p:grpSpPr>
        <a:xfrm>
          <a:off x="0" y="0"/>
          <a:ext cx="0" cy="0"/>
          <a:chOff x="0" y="0"/>
          <a:chExt cx="0" cy="0"/>
        </a:xfrm>
      </p:grpSpPr>
      <p:sp>
        <p:nvSpPr>
          <p:cNvPr id="60" name="Google Shape;60;p3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64" name="Google Shape;64;p3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67" name="Google Shape;67;p3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8"/>
        <p:cNvGrpSpPr/>
        <p:nvPr/>
      </p:nvGrpSpPr>
      <p:grpSpPr>
        <a:xfrm>
          <a:off x="0" y="0"/>
          <a:ext cx="0" cy="0"/>
          <a:chOff x="0" y="0"/>
          <a:chExt cx="0" cy="0"/>
        </a:xfrm>
      </p:grpSpPr>
      <p:sp>
        <p:nvSpPr>
          <p:cNvPr id="69" name="Google Shape;69;p36"/>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6"/>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6"/>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6"/>
          <p:cNvSpPr>
            <a:spLocks noGrp="1"/>
          </p:cNvSpPr>
          <p:nvPr>
            <p:ph type="pic" idx="2"/>
          </p:nvPr>
        </p:nvSpPr>
        <p:spPr>
          <a:xfrm>
            <a:off x="15" y="0"/>
            <a:ext cx="12191985" cy="4915076"/>
          </a:xfrm>
          <a:prstGeom prst="rect">
            <a:avLst/>
          </a:prstGeom>
          <a:noFill/>
          <a:ln>
            <a:noFill/>
          </a:ln>
        </p:spPr>
      </p:sp>
      <p:sp>
        <p:nvSpPr>
          <p:cNvPr id="73" name="Google Shape;73;p36"/>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4" name="Google Shape;74;p3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3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7"/>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3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27"/>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2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27"/>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nushaporeddy030697/student_internship_managemen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97" name="Google Shape;97;p1"/>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98" name="Google Shape;98;p1"/>
          <p:cNvSpPr/>
          <p:nvPr/>
        </p:nvSpPr>
        <p:spPr>
          <a:xfrm>
            <a:off x="0" y="-546428"/>
            <a:ext cx="12192001"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9" name="Google Shape;99;p1"/>
          <p:cNvSpPr txBox="1">
            <a:spLocks noGrp="1"/>
          </p:cNvSpPr>
          <p:nvPr>
            <p:ph type="title"/>
          </p:nvPr>
        </p:nvSpPr>
        <p:spPr>
          <a:xfrm>
            <a:off x="666750" y="238235"/>
            <a:ext cx="11931665" cy="99059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5600"/>
              <a:buFont typeface="Calibri"/>
              <a:buNone/>
            </a:pPr>
            <a:r>
              <a:rPr lang="en-US" sz="4400" b="1">
                <a:solidFill>
                  <a:srgbClr val="262626"/>
                </a:solidFill>
              </a:rPr>
              <a:t>STUDENT INTERNSHIP MANAGEMENT SYSTEM</a:t>
            </a:r>
            <a:endParaRPr sz="4400"/>
          </a:p>
        </p:txBody>
      </p:sp>
      <p:sp>
        <p:nvSpPr>
          <p:cNvPr id="100" name="Google Shape;100;p1"/>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 name="Google Shape;102;p1" descr="Diagram&#10;&#10;Description automatically generated"/>
          <p:cNvPicPr preferRelativeResize="0"/>
          <p:nvPr/>
        </p:nvPicPr>
        <p:blipFill rotWithShape="1">
          <a:blip r:embed="rId3">
            <a:alphaModFix/>
          </a:blip>
          <a:srcRect/>
          <a:stretch/>
        </p:blipFill>
        <p:spPr>
          <a:xfrm>
            <a:off x="748100" y="1478910"/>
            <a:ext cx="10692653" cy="4005061"/>
          </a:xfrm>
          <a:prstGeom prst="rect">
            <a:avLst/>
          </a:prstGeom>
          <a:noFill/>
          <a:ln>
            <a:noFill/>
          </a:ln>
        </p:spPr>
      </p:pic>
      <p:sp>
        <p:nvSpPr>
          <p:cNvPr id="103" name="Google Shape;103;p1"/>
          <p:cNvSpPr txBox="1"/>
          <p:nvPr/>
        </p:nvSpPr>
        <p:spPr>
          <a:xfrm>
            <a:off x="10304700" y="5787888"/>
            <a:ext cx="188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Calibri"/>
                <a:ea typeface="Calibri"/>
                <a:cs typeface="Calibri"/>
                <a:sym typeface="Calibri"/>
              </a:rPr>
              <a:t>1</a:t>
            </a:r>
            <a:endParaRPr sz="20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4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sz="4800" b="1"/>
              <a:t>Languages used</a:t>
            </a:r>
            <a:endParaRPr/>
          </a:p>
        </p:txBody>
      </p:sp>
      <p:sp>
        <p:nvSpPr>
          <p:cNvPr id="190" name="Google Shape;190;p6"/>
          <p:cNvSpPr txBox="1">
            <a:spLocks noGrp="1"/>
          </p:cNvSpPr>
          <p:nvPr>
            <p:ph type="body" idx="1"/>
          </p:nvPr>
        </p:nvSpPr>
        <p:spPr>
          <a:xfrm>
            <a:off x="1118238" y="1878625"/>
            <a:ext cx="9955500" cy="387840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3200"/>
              <a:buFont typeface="Noto Sans Symbols"/>
              <a:buNone/>
            </a:pPr>
            <a:endParaRPr sz="2800" dirty="0"/>
          </a:p>
          <a:p>
            <a:pPr marL="457200" lvl="0" indent="-406400" algn="l" rtl="0">
              <a:lnSpc>
                <a:spcPct val="90000"/>
              </a:lnSpc>
              <a:spcBef>
                <a:spcPts val="1400"/>
              </a:spcBef>
              <a:spcAft>
                <a:spcPts val="0"/>
              </a:spcAft>
              <a:buSzPts val="2800"/>
              <a:buChar char="●"/>
            </a:pPr>
            <a:r>
              <a:rPr lang="en-US" sz="2800" dirty="0"/>
              <a:t>Front End: Hyper Text Markup Language(HTML), Cascading Style Sheet(CSS), Java Script(JS).</a:t>
            </a:r>
            <a:endParaRPr sz="2800" dirty="0"/>
          </a:p>
          <a:p>
            <a:pPr marL="457200" lvl="0" indent="-406400" algn="l" rtl="0">
              <a:lnSpc>
                <a:spcPct val="90000"/>
              </a:lnSpc>
              <a:spcBef>
                <a:spcPts val="0"/>
              </a:spcBef>
              <a:spcAft>
                <a:spcPts val="0"/>
              </a:spcAft>
              <a:buSzPts val="2800"/>
              <a:buChar char="●"/>
            </a:pPr>
            <a:r>
              <a:rPr lang="en-US" sz="2800" dirty="0"/>
              <a:t>Back End Technology: Node.js, Express.js.</a:t>
            </a:r>
            <a:endParaRPr sz="2800" dirty="0"/>
          </a:p>
          <a:p>
            <a:pPr marL="457200" lvl="0" indent="-406400" algn="l" rtl="0">
              <a:lnSpc>
                <a:spcPct val="90000"/>
              </a:lnSpc>
              <a:spcBef>
                <a:spcPts val="0"/>
              </a:spcBef>
              <a:spcAft>
                <a:spcPts val="0"/>
              </a:spcAft>
              <a:buSzPts val="2800"/>
              <a:buChar char="●"/>
            </a:pPr>
            <a:r>
              <a:rPr lang="en-US" sz="2800" dirty="0"/>
              <a:t>Database: MongoDB  and Robot 3T.</a:t>
            </a:r>
            <a:endParaRPr sz="2800" dirty="0"/>
          </a:p>
        </p:txBody>
      </p:sp>
      <p:sp>
        <p:nvSpPr>
          <p:cNvPr id="191" name="Google Shape;191;p6"/>
          <p:cNvSpPr/>
          <p:nvPr/>
        </p:nvSpPr>
        <p:spPr>
          <a:xfrm>
            <a:off x="1097276" y="6464158"/>
            <a:ext cx="286343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Shashank Chennu</a:t>
            </a:r>
            <a:endParaRPr sz="1400" b="0" i="0" u="none" strike="noStrike" cap="none">
              <a:solidFill>
                <a:srgbClr val="000000"/>
              </a:solidFill>
              <a:latin typeface="Arial"/>
              <a:ea typeface="Arial"/>
              <a:cs typeface="Arial"/>
              <a:sym typeface="Arial"/>
            </a:endParaRPr>
          </a:p>
        </p:txBody>
      </p:sp>
      <p:sp>
        <p:nvSpPr>
          <p:cNvPr id="192" name="Google Shape;192;p6"/>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10</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15e5b8dda51_5_16"/>
          <p:cNvSpPr txBox="1">
            <a:spLocks noGrp="1"/>
          </p:cNvSpPr>
          <p:nvPr>
            <p:ph type="title"/>
          </p:nvPr>
        </p:nvSpPr>
        <p:spPr>
          <a:xfrm>
            <a:off x="1066805" y="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Home page</a:t>
            </a:r>
            <a:endParaRPr/>
          </a:p>
        </p:txBody>
      </p:sp>
      <p:sp>
        <p:nvSpPr>
          <p:cNvPr id="198" name="Google Shape;198;g15e5b8dda51_5_16"/>
          <p:cNvSpPr txBox="1">
            <a:spLocks noGrp="1"/>
          </p:cNvSpPr>
          <p:nvPr>
            <p:ph type="body" idx="1"/>
          </p:nvPr>
        </p:nvSpPr>
        <p:spPr>
          <a:xfrm>
            <a:off x="4895350" y="1825650"/>
            <a:ext cx="5517900" cy="695700"/>
          </a:xfrm>
          <a:prstGeom prst="rect">
            <a:avLst/>
          </a:prstGeom>
          <a:noFill/>
          <a:ln>
            <a:noFill/>
          </a:ln>
        </p:spPr>
        <p:txBody>
          <a:bodyPr spcFirstLastPara="1" wrap="square" lIns="0" tIns="45700" rIns="0" bIns="45700" anchor="t" anchorCtr="0">
            <a:normAutofit/>
          </a:bodyPr>
          <a:lstStyle/>
          <a:p>
            <a:pPr marL="0" lvl="0" indent="0" algn="l" rtl="0">
              <a:lnSpc>
                <a:spcPct val="90000"/>
              </a:lnSpc>
              <a:spcBef>
                <a:spcPts val="1200"/>
              </a:spcBef>
              <a:spcAft>
                <a:spcPts val="0"/>
              </a:spcAft>
              <a:buSzPts val="1800"/>
              <a:buNone/>
            </a:pPr>
            <a:r>
              <a:rPr lang="en-US" sz="2800" b="1"/>
              <a:t>Home Screen </a:t>
            </a:r>
            <a:endParaRPr sz="2800" b="1"/>
          </a:p>
          <a:p>
            <a:pPr marL="457200" lvl="0" indent="0" algn="l" rtl="0">
              <a:lnSpc>
                <a:spcPct val="90000"/>
              </a:lnSpc>
              <a:spcBef>
                <a:spcPts val="0"/>
              </a:spcBef>
              <a:spcAft>
                <a:spcPts val="0"/>
              </a:spcAft>
              <a:buNone/>
            </a:pPr>
            <a:endParaRPr sz="2800"/>
          </a:p>
        </p:txBody>
      </p:sp>
      <p:pic>
        <p:nvPicPr>
          <p:cNvPr id="199" name="Google Shape;199;g15e5b8dda51_5_16"/>
          <p:cNvPicPr preferRelativeResize="0"/>
          <p:nvPr/>
        </p:nvPicPr>
        <p:blipFill>
          <a:blip r:embed="rId3">
            <a:alphaModFix/>
          </a:blip>
          <a:stretch>
            <a:fillRect/>
          </a:stretch>
        </p:blipFill>
        <p:spPr>
          <a:xfrm>
            <a:off x="565150" y="1616150"/>
            <a:ext cx="10642273" cy="3916474"/>
          </a:xfrm>
          <a:prstGeom prst="rect">
            <a:avLst/>
          </a:prstGeom>
          <a:noFill/>
          <a:ln>
            <a:noFill/>
          </a:ln>
        </p:spPr>
      </p:pic>
      <p:sp>
        <p:nvSpPr>
          <p:cNvPr id="200" name="Google Shape;200;g15e5b8dda51_5_16"/>
          <p:cNvSpPr txBox="1"/>
          <p:nvPr/>
        </p:nvSpPr>
        <p:spPr>
          <a:xfrm>
            <a:off x="4237200" y="5795050"/>
            <a:ext cx="5723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latin typeface="Calibri"/>
                <a:ea typeface="Calibri"/>
                <a:cs typeface="Calibri"/>
                <a:sym typeface="Calibri"/>
              </a:rPr>
              <a:t>		Fig 1 : Home Page</a:t>
            </a:r>
            <a:endParaRPr sz="2000" b="1">
              <a:latin typeface="Calibri"/>
              <a:ea typeface="Calibri"/>
              <a:cs typeface="Calibri"/>
              <a:sym typeface="Calibri"/>
            </a:endParaRPr>
          </a:p>
        </p:txBody>
      </p:sp>
      <p:sp>
        <p:nvSpPr>
          <p:cNvPr id="201" name="Google Shape;201;g15e5b8dda51_5_16"/>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02" name="Google Shape;202;g15e5b8dda51_5_16"/>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11</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5e5b8dda51_5_7"/>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About home page</a:t>
            </a:r>
            <a:endParaRPr/>
          </a:p>
        </p:txBody>
      </p:sp>
      <p:sp>
        <p:nvSpPr>
          <p:cNvPr id="208" name="Google Shape;208;g15e5b8dda51_5_7"/>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457200" lvl="0" indent="-406400" algn="l" rtl="0">
              <a:spcBef>
                <a:spcPts val="1200"/>
              </a:spcBef>
              <a:spcAft>
                <a:spcPts val="0"/>
              </a:spcAft>
              <a:buSzPts val="2800"/>
              <a:buChar char="●"/>
            </a:pPr>
            <a:r>
              <a:rPr lang="en-US" sz="2800" dirty="0"/>
              <a:t>Here in this home page, we are given a tabs for Sign-up and Sign-in for registration and login to their account.</a:t>
            </a:r>
            <a:endParaRPr sz="2800" dirty="0"/>
          </a:p>
          <a:p>
            <a:pPr marL="457200" lvl="0" indent="-406400" algn="l" rtl="0">
              <a:spcBef>
                <a:spcPts val="0"/>
              </a:spcBef>
              <a:spcAft>
                <a:spcPts val="0"/>
              </a:spcAft>
              <a:buSzPts val="2800"/>
              <a:buChar char="●"/>
            </a:pPr>
            <a:r>
              <a:rPr lang="en-US" sz="2800" dirty="0"/>
              <a:t>We also have contact tab to help the users, if they are facing any issues in using application.</a:t>
            </a:r>
            <a:endParaRPr sz="2800" dirty="0"/>
          </a:p>
          <a:p>
            <a:pPr marL="457200" lvl="0" indent="-406400" algn="l" rtl="0">
              <a:lnSpc>
                <a:spcPct val="90000"/>
              </a:lnSpc>
              <a:spcBef>
                <a:spcPts val="1200"/>
              </a:spcBef>
              <a:spcAft>
                <a:spcPts val="0"/>
              </a:spcAft>
              <a:buSzPts val="2800"/>
              <a:buChar char="●"/>
            </a:pPr>
            <a:r>
              <a:rPr lang="en-US" sz="2800" dirty="0"/>
              <a:t>We do have About button where everyone can know about the uses of internships and also about the application.</a:t>
            </a:r>
            <a:endParaRPr sz="2800" dirty="0"/>
          </a:p>
          <a:p>
            <a:pPr marL="457200" lvl="0" indent="-406400" algn="l" rtl="0">
              <a:lnSpc>
                <a:spcPct val="90000"/>
              </a:lnSpc>
              <a:spcBef>
                <a:spcPts val="1200"/>
              </a:spcBef>
              <a:spcAft>
                <a:spcPts val="0"/>
              </a:spcAft>
              <a:buSzPts val="2800"/>
              <a:buChar char="●"/>
            </a:pPr>
            <a:r>
              <a:rPr lang="en-US" sz="2800" dirty="0"/>
              <a:t>Finally we have home button to redirect to the home web page.</a:t>
            </a:r>
            <a:endParaRPr sz="2800" dirty="0"/>
          </a:p>
        </p:txBody>
      </p:sp>
      <p:sp>
        <p:nvSpPr>
          <p:cNvPr id="209" name="Google Shape;209;g15e5b8dda51_5_7"/>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10" name="Google Shape;210;g15e5b8dda51_5_7"/>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12</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5f334dafd9_0_1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1800"/>
              <a:buNone/>
            </a:pPr>
            <a:r>
              <a:rPr lang="en-US" b="1"/>
              <a:t>Registration Page</a:t>
            </a:r>
            <a:endParaRPr b="1"/>
          </a:p>
        </p:txBody>
      </p:sp>
      <p:sp>
        <p:nvSpPr>
          <p:cNvPr id="216" name="Google Shape;216;g15f334dafd9_0_15"/>
          <p:cNvSpPr txBox="1">
            <a:spLocks noGrp="1"/>
          </p:cNvSpPr>
          <p:nvPr>
            <p:ph type="body" idx="1"/>
          </p:nvPr>
        </p:nvSpPr>
        <p:spPr>
          <a:xfrm>
            <a:off x="1210300" y="1879200"/>
            <a:ext cx="6040200" cy="38418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3000"/>
              </a:spcBef>
              <a:spcAft>
                <a:spcPts val="0"/>
              </a:spcAft>
              <a:buSzPts val="1800"/>
              <a:buNone/>
            </a:pPr>
            <a:r>
              <a:rPr lang="en-US" sz="2800" b="1" dirty="0">
                <a:solidFill>
                  <a:schemeClr val="dk1"/>
                </a:solidFill>
                <a:highlight>
                  <a:srgbClr val="FFFFFF"/>
                </a:highlight>
                <a:latin typeface="Nunito"/>
                <a:ea typeface="Nunito"/>
                <a:cs typeface="Nunito"/>
                <a:sym typeface="Nunito"/>
              </a:rPr>
              <a:t>Registration Page or signup page</a:t>
            </a:r>
            <a:endParaRPr sz="2800" b="1" dirty="0">
              <a:solidFill>
                <a:schemeClr val="dk1"/>
              </a:solidFill>
              <a:highlight>
                <a:srgbClr val="FFFFFF"/>
              </a:highlight>
              <a:latin typeface="Nunito"/>
              <a:ea typeface="Nunito"/>
              <a:cs typeface="Nunito"/>
              <a:sym typeface="Nunito"/>
            </a:endParaRPr>
          </a:p>
          <a:p>
            <a:pPr marL="457200" lvl="0" indent="-406400" algn="l" rtl="0">
              <a:lnSpc>
                <a:spcPct val="90000"/>
              </a:lnSpc>
              <a:spcBef>
                <a:spcPts val="1200"/>
              </a:spcBef>
              <a:spcAft>
                <a:spcPts val="0"/>
              </a:spcAft>
              <a:buSzPts val="2800"/>
              <a:buChar char="●"/>
            </a:pPr>
            <a:r>
              <a:rPr lang="en-US" sz="2800" dirty="0"/>
              <a:t>The fig shown is the sample register page for anyone to create an account to any of the web page or android application.</a:t>
            </a:r>
            <a:endParaRPr sz="2800" dirty="0"/>
          </a:p>
          <a:p>
            <a:pPr marL="457200" lvl="0" indent="-406400" algn="l" rtl="0">
              <a:lnSpc>
                <a:spcPct val="90000"/>
              </a:lnSpc>
              <a:spcBef>
                <a:spcPts val="0"/>
              </a:spcBef>
              <a:spcAft>
                <a:spcPts val="0"/>
              </a:spcAft>
              <a:buSzPts val="2800"/>
              <a:buChar char="●"/>
            </a:pPr>
            <a:r>
              <a:rPr lang="en-US" sz="2800" dirty="0"/>
              <a:t>In our project , Registration pages are designed in such a way  to differentiate the users like Student, Admin and company.</a:t>
            </a:r>
            <a:endParaRPr sz="2800" dirty="0"/>
          </a:p>
          <a:p>
            <a:pPr marL="0" lvl="0" indent="0" algn="l" rtl="0">
              <a:lnSpc>
                <a:spcPct val="90000"/>
              </a:lnSpc>
              <a:spcBef>
                <a:spcPts val="3000"/>
              </a:spcBef>
              <a:spcAft>
                <a:spcPts val="0"/>
              </a:spcAft>
              <a:buSzPts val="1800"/>
              <a:buNone/>
            </a:pPr>
            <a:endParaRPr sz="2800" b="1" dirty="0">
              <a:solidFill>
                <a:schemeClr val="dk1"/>
              </a:solidFill>
              <a:highlight>
                <a:srgbClr val="FFFFFF"/>
              </a:highlight>
              <a:latin typeface="Nunito"/>
              <a:ea typeface="Nunito"/>
              <a:cs typeface="Nunito"/>
              <a:sym typeface="Nunito"/>
            </a:endParaRPr>
          </a:p>
          <a:p>
            <a:pPr marL="457200" lvl="0" indent="0" algn="l" rtl="0">
              <a:lnSpc>
                <a:spcPct val="90000"/>
              </a:lnSpc>
              <a:spcBef>
                <a:spcPts val="3000"/>
              </a:spcBef>
              <a:spcAft>
                <a:spcPts val="200"/>
              </a:spcAft>
              <a:buSzPts val="1800"/>
              <a:buNone/>
            </a:pPr>
            <a:endParaRPr sz="2800" b="1" dirty="0">
              <a:solidFill>
                <a:schemeClr val="dk1"/>
              </a:solidFill>
              <a:highlight>
                <a:srgbClr val="FFFFFF"/>
              </a:highlight>
              <a:latin typeface="Nunito"/>
              <a:ea typeface="Nunito"/>
              <a:cs typeface="Nunito"/>
              <a:sym typeface="Nunito"/>
            </a:endParaRPr>
          </a:p>
        </p:txBody>
      </p:sp>
      <p:pic>
        <p:nvPicPr>
          <p:cNvPr id="217" name="Google Shape;217;g15f334dafd9_0_15"/>
          <p:cNvPicPr preferRelativeResize="0"/>
          <p:nvPr/>
        </p:nvPicPr>
        <p:blipFill rotWithShape="1">
          <a:blip r:embed="rId3">
            <a:alphaModFix/>
          </a:blip>
          <a:srcRect/>
          <a:stretch/>
        </p:blipFill>
        <p:spPr>
          <a:xfrm>
            <a:off x="7250350" y="1843375"/>
            <a:ext cx="4391175" cy="3771599"/>
          </a:xfrm>
          <a:prstGeom prst="rect">
            <a:avLst/>
          </a:prstGeom>
          <a:noFill/>
          <a:ln>
            <a:noFill/>
          </a:ln>
        </p:spPr>
      </p:pic>
      <p:sp>
        <p:nvSpPr>
          <p:cNvPr id="218" name="Google Shape;218;g15f334dafd9_0_15"/>
          <p:cNvSpPr txBox="1"/>
          <p:nvPr/>
        </p:nvSpPr>
        <p:spPr>
          <a:xfrm>
            <a:off x="7580475" y="5720950"/>
            <a:ext cx="3893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Fig 1 : sample register page</a:t>
            </a:r>
            <a:endParaRPr sz="1400" b="1" i="0" u="none" strike="noStrike" cap="none">
              <a:solidFill>
                <a:srgbClr val="000000"/>
              </a:solidFill>
              <a:latin typeface="Calibri"/>
              <a:ea typeface="Calibri"/>
              <a:cs typeface="Calibri"/>
              <a:sym typeface="Calibri"/>
            </a:endParaRPr>
          </a:p>
        </p:txBody>
      </p:sp>
      <p:sp>
        <p:nvSpPr>
          <p:cNvPr id="219" name="Google Shape;219;g15f334dafd9_0_15"/>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20" name="Google Shape;220;g15f334dafd9_0_15"/>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13</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6044391e30_0_29"/>
          <p:cNvSpPr txBox="1"/>
          <p:nvPr/>
        </p:nvSpPr>
        <p:spPr>
          <a:xfrm>
            <a:off x="1233325" y="5810625"/>
            <a:ext cx="10552200" cy="492600"/>
          </a:xfrm>
          <a:prstGeom prst="rect">
            <a:avLst/>
          </a:prstGeom>
          <a:noFill/>
          <a:ln>
            <a:noFill/>
          </a:ln>
        </p:spPr>
        <p:txBody>
          <a:bodyPr spcFirstLastPara="1" wrap="square" lIns="91425" tIns="91425" rIns="91425" bIns="91425" anchor="t" anchorCtr="0">
            <a:spAutoFit/>
          </a:bodyPr>
          <a:lstStyle/>
          <a:p>
            <a:pPr marL="3657600" marR="0" lvl="0" indent="0" algn="l" rtl="0">
              <a:lnSpc>
                <a:spcPct val="100000"/>
              </a:lnSpc>
              <a:spcBef>
                <a:spcPts val="0"/>
              </a:spcBef>
              <a:spcAft>
                <a:spcPts val="0"/>
              </a:spcAft>
              <a:buClr>
                <a:schemeClr val="dk1"/>
              </a:buClr>
              <a:buSzPts val="1100"/>
              <a:buFont typeface="Arial"/>
              <a:buNone/>
            </a:pPr>
            <a:r>
              <a:rPr lang="en-US" sz="2000" b="1" i="0" u="none" strike="noStrike" cap="none">
                <a:solidFill>
                  <a:schemeClr val="dk1"/>
                </a:solidFill>
                <a:latin typeface="Calibri"/>
                <a:ea typeface="Calibri"/>
                <a:cs typeface="Calibri"/>
                <a:sym typeface="Calibri"/>
              </a:rPr>
              <a:t>Fig 2 : student register page</a:t>
            </a:r>
            <a:endParaRPr sz="2000" b="1" i="0" u="none" strike="noStrike" cap="none">
              <a:solidFill>
                <a:schemeClr val="dk1"/>
              </a:solidFill>
              <a:latin typeface="Calibri"/>
              <a:ea typeface="Calibri"/>
              <a:cs typeface="Calibri"/>
              <a:sym typeface="Calibri"/>
            </a:endParaRPr>
          </a:p>
        </p:txBody>
      </p:sp>
      <p:pic>
        <p:nvPicPr>
          <p:cNvPr id="226" name="Google Shape;226;g16044391e30_0_29"/>
          <p:cNvPicPr preferRelativeResize="0"/>
          <p:nvPr/>
        </p:nvPicPr>
        <p:blipFill>
          <a:blip r:embed="rId3">
            <a:alphaModFix/>
          </a:blip>
          <a:stretch>
            <a:fillRect/>
          </a:stretch>
        </p:blipFill>
        <p:spPr>
          <a:xfrm>
            <a:off x="1065150" y="228600"/>
            <a:ext cx="10128150" cy="5505824"/>
          </a:xfrm>
          <a:prstGeom prst="rect">
            <a:avLst/>
          </a:prstGeom>
          <a:noFill/>
          <a:ln>
            <a:noFill/>
          </a:ln>
        </p:spPr>
      </p:pic>
      <p:sp>
        <p:nvSpPr>
          <p:cNvPr id="227" name="Google Shape;227;g16044391e30_0_29"/>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28" name="Google Shape;228;g16044391e30_0_29"/>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14</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5f334dafd9_5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Autofit/>
          </a:bodyPr>
          <a:lstStyle/>
          <a:p>
            <a:pPr marL="0" lvl="0" indent="0" algn="l" rtl="0">
              <a:lnSpc>
                <a:spcPct val="150000"/>
              </a:lnSpc>
              <a:spcBef>
                <a:spcPts val="1500"/>
              </a:spcBef>
              <a:spcAft>
                <a:spcPts val="800"/>
              </a:spcAft>
              <a:buSzPts val="1800"/>
              <a:buNone/>
            </a:pPr>
            <a:r>
              <a:rPr lang="en-US"/>
              <a:t>Student Registartion Page</a:t>
            </a:r>
            <a:endParaRPr/>
          </a:p>
        </p:txBody>
      </p:sp>
      <p:sp>
        <p:nvSpPr>
          <p:cNvPr id="234" name="Google Shape;234;g15f334dafd9_5_0"/>
          <p:cNvSpPr txBox="1">
            <a:spLocks noGrp="1"/>
          </p:cNvSpPr>
          <p:nvPr>
            <p:ph type="body" idx="2"/>
          </p:nvPr>
        </p:nvSpPr>
        <p:spPr>
          <a:xfrm>
            <a:off x="1228075" y="1980775"/>
            <a:ext cx="9927600" cy="4247100"/>
          </a:xfrm>
          <a:prstGeom prst="rect">
            <a:avLst/>
          </a:prstGeom>
          <a:noFill/>
          <a:ln>
            <a:noFill/>
          </a:ln>
        </p:spPr>
        <p:txBody>
          <a:bodyPr spcFirstLastPara="1" wrap="square" lIns="0" tIns="45700" rIns="0" bIns="45700" anchor="t" anchorCtr="0">
            <a:normAutofit/>
          </a:bodyPr>
          <a:lstStyle/>
          <a:p>
            <a:pPr marL="457200" lvl="0" indent="-406400" algn="l" rtl="0">
              <a:lnSpc>
                <a:spcPct val="90000"/>
              </a:lnSpc>
              <a:spcBef>
                <a:spcPts val="1200"/>
              </a:spcBef>
              <a:spcAft>
                <a:spcPts val="0"/>
              </a:spcAft>
              <a:buSzPts val="2800"/>
              <a:buChar char="●"/>
            </a:pPr>
            <a:r>
              <a:rPr lang="en-US" sz="2800"/>
              <a:t>In </a:t>
            </a:r>
            <a:r>
              <a:rPr lang="en-US" sz="2800" b="1"/>
              <a:t>Student registration page</a:t>
            </a:r>
            <a:r>
              <a:rPr lang="en-US" sz="2800"/>
              <a:t>, people who are interested to apply for jobs to gain experience need to create an account.</a:t>
            </a:r>
            <a:endParaRPr sz="2800"/>
          </a:p>
          <a:p>
            <a:pPr marL="457200" lvl="0" indent="0" algn="l" rtl="0">
              <a:lnSpc>
                <a:spcPct val="90000"/>
              </a:lnSpc>
              <a:spcBef>
                <a:spcPts val="1200"/>
              </a:spcBef>
              <a:spcAft>
                <a:spcPts val="0"/>
              </a:spcAft>
              <a:buNone/>
            </a:pPr>
            <a:endParaRPr sz="2800"/>
          </a:p>
          <a:p>
            <a:pPr marL="457200" lvl="0" indent="-406400" algn="l" rtl="0">
              <a:lnSpc>
                <a:spcPct val="90000"/>
              </a:lnSpc>
              <a:spcBef>
                <a:spcPts val="0"/>
              </a:spcBef>
              <a:spcAft>
                <a:spcPts val="0"/>
              </a:spcAft>
              <a:buSzPts val="2800"/>
              <a:buChar char="●"/>
            </a:pPr>
            <a:r>
              <a:rPr lang="en-US" sz="2800"/>
              <a:t>They need to fill up their basic details like First and Last name,email ID, unique ID, user name,Age, password fields to use the application.</a:t>
            </a:r>
            <a:endParaRPr sz="2800"/>
          </a:p>
          <a:p>
            <a:pPr marL="0" lvl="0" indent="0" algn="l" rtl="0">
              <a:lnSpc>
                <a:spcPct val="90000"/>
              </a:lnSpc>
              <a:spcBef>
                <a:spcPts val="3000"/>
              </a:spcBef>
              <a:spcAft>
                <a:spcPts val="0"/>
              </a:spcAft>
              <a:buClr>
                <a:schemeClr val="dk1"/>
              </a:buClr>
              <a:buSzPts val="1800"/>
              <a:buFont typeface="Arial"/>
              <a:buNone/>
            </a:pPr>
            <a:endParaRPr sz="2800" b="1">
              <a:solidFill>
                <a:schemeClr val="dk1"/>
              </a:solidFill>
              <a:highlight>
                <a:schemeClr val="lt1"/>
              </a:highlight>
              <a:latin typeface="Nunito"/>
              <a:ea typeface="Nunito"/>
              <a:cs typeface="Nunito"/>
              <a:sym typeface="Nunito"/>
            </a:endParaRPr>
          </a:p>
          <a:p>
            <a:pPr marL="914400" lvl="0" indent="0" algn="l" rtl="0">
              <a:lnSpc>
                <a:spcPct val="90000"/>
              </a:lnSpc>
              <a:spcBef>
                <a:spcPts val="200"/>
              </a:spcBef>
              <a:spcAft>
                <a:spcPts val="0"/>
              </a:spcAft>
              <a:buSzPts val="1800"/>
              <a:buNone/>
            </a:pPr>
            <a:endParaRPr sz="2800">
              <a:solidFill>
                <a:srgbClr val="51565E"/>
              </a:solidFill>
              <a:highlight>
                <a:srgbClr val="FFFFFF"/>
              </a:highlight>
              <a:latin typeface="Roboto"/>
              <a:ea typeface="Roboto"/>
              <a:cs typeface="Roboto"/>
              <a:sym typeface="Roboto"/>
            </a:endParaRPr>
          </a:p>
        </p:txBody>
      </p:sp>
      <p:sp>
        <p:nvSpPr>
          <p:cNvPr id="235" name="Google Shape;235;g15f334dafd9_5_0"/>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36" name="Google Shape;236;g15f334dafd9_5_0"/>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15</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16044391e30_0_37"/>
          <p:cNvSpPr txBox="1"/>
          <p:nvPr/>
        </p:nvSpPr>
        <p:spPr>
          <a:xfrm>
            <a:off x="976675" y="5587300"/>
            <a:ext cx="10908000" cy="492600"/>
          </a:xfrm>
          <a:prstGeom prst="rect">
            <a:avLst/>
          </a:prstGeom>
          <a:noFill/>
          <a:ln>
            <a:noFill/>
          </a:ln>
        </p:spPr>
        <p:txBody>
          <a:bodyPr spcFirstLastPara="1" wrap="square" lIns="91425" tIns="91425" rIns="91425" bIns="91425" anchor="t" anchorCtr="0">
            <a:spAutoFit/>
          </a:bodyPr>
          <a:lstStyle/>
          <a:p>
            <a:pPr marL="4114800" marR="0" lvl="0" indent="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latin typeface="Calibri"/>
                <a:ea typeface="Calibri"/>
                <a:cs typeface="Calibri"/>
                <a:sym typeface="Calibri"/>
              </a:rPr>
              <a:t>Fig 3 : Company register page</a:t>
            </a:r>
            <a:endParaRPr sz="2000" b="1" i="0" u="none" strike="noStrike" cap="none">
              <a:solidFill>
                <a:schemeClr val="dk1"/>
              </a:solidFill>
              <a:latin typeface="Calibri"/>
              <a:ea typeface="Calibri"/>
              <a:cs typeface="Calibri"/>
              <a:sym typeface="Calibri"/>
            </a:endParaRPr>
          </a:p>
        </p:txBody>
      </p:sp>
      <p:pic>
        <p:nvPicPr>
          <p:cNvPr id="242" name="Google Shape;242;g16044391e30_0_37"/>
          <p:cNvPicPr preferRelativeResize="0"/>
          <p:nvPr/>
        </p:nvPicPr>
        <p:blipFill>
          <a:blip r:embed="rId3">
            <a:alphaModFix/>
          </a:blip>
          <a:stretch>
            <a:fillRect/>
          </a:stretch>
        </p:blipFill>
        <p:spPr>
          <a:xfrm>
            <a:off x="976675" y="168925"/>
            <a:ext cx="10238649" cy="5418376"/>
          </a:xfrm>
          <a:prstGeom prst="rect">
            <a:avLst/>
          </a:prstGeom>
          <a:noFill/>
          <a:ln>
            <a:noFill/>
          </a:ln>
        </p:spPr>
      </p:pic>
      <p:sp>
        <p:nvSpPr>
          <p:cNvPr id="243" name="Google Shape;243;g16044391e30_0_37"/>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44" name="Google Shape;244;g16044391e30_0_37"/>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16</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5f334dafd9_5_16"/>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15000"/>
              </a:lnSpc>
              <a:spcBef>
                <a:spcPts val="2400"/>
              </a:spcBef>
              <a:spcAft>
                <a:spcPts val="1800"/>
              </a:spcAft>
              <a:buSzPts val="2222"/>
              <a:buNone/>
            </a:pPr>
            <a:r>
              <a:rPr lang="en-US"/>
              <a:t>Company registration page…</a:t>
            </a:r>
            <a:endParaRPr/>
          </a:p>
        </p:txBody>
      </p:sp>
      <p:sp>
        <p:nvSpPr>
          <p:cNvPr id="250" name="Google Shape;250;g15f334dafd9_5_16"/>
          <p:cNvSpPr txBox="1">
            <a:spLocks noGrp="1"/>
          </p:cNvSpPr>
          <p:nvPr>
            <p:ph type="body" idx="2"/>
          </p:nvPr>
        </p:nvSpPr>
        <p:spPr>
          <a:xfrm>
            <a:off x="1188775" y="1922950"/>
            <a:ext cx="9966900" cy="4206300"/>
          </a:xfrm>
          <a:prstGeom prst="rect">
            <a:avLst/>
          </a:prstGeom>
          <a:noFill/>
          <a:ln>
            <a:noFill/>
          </a:ln>
        </p:spPr>
        <p:txBody>
          <a:bodyPr spcFirstLastPara="1" wrap="square" lIns="0" tIns="45700" rIns="0" bIns="45700" anchor="t" anchorCtr="0">
            <a:noAutofit/>
          </a:bodyPr>
          <a:lstStyle/>
          <a:p>
            <a:pPr marL="457200" lvl="0" indent="-406400" algn="l" rtl="0">
              <a:lnSpc>
                <a:spcPct val="90000"/>
              </a:lnSpc>
              <a:spcBef>
                <a:spcPts val="1800"/>
              </a:spcBef>
              <a:spcAft>
                <a:spcPts val="0"/>
              </a:spcAft>
              <a:buSzPts val="2800"/>
              <a:buChar char="●"/>
            </a:pPr>
            <a:r>
              <a:rPr lang="en-US" sz="2800"/>
              <a:t>In </a:t>
            </a:r>
            <a:r>
              <a:rPr lang="en-US" sz="2800" b="1"/>
              <a:t>Company registration page</a:t>
            </a:r>
            <a:r>
              <a:rPr lang="en-US" sz="2800"/>
              <a:t>, people like HR for a company who are interested to post the job offers available within their company can create an account to use the application.</a:t>
            </a:r>
            <a:endParaRPr sz="2800"/>
          </a:p>
          <a:p>
            <a:pPr marL="457200" lvl="0" indent="0" algn="l" rtl="0">
              <a:lnSpc>
                <a:spcPct val="90000"/>
              </a:lnSpc>
              <a:spcBef>
                <a:spcPts val="1800"/>
              </a:spcBef>
              <a:spcAft>
                <a:spcPts val="0"/>
              </a:spcAft>
              <a:buNone/>
            </a:pPr>
            <a:endParaRPr sz="2800"/>
          </a:p>
          <a:p>
            <a:pPr marL="457200" lvl="0" indent="-406400" algn="l" rtl="0">
              <a:lnSpc>
                <a:spcPct val="90000"/>
              </a:lnSpc>
              <a:spcBef>
                <a:spcPts val="0"/>
              </a:spcBef>
              <a:spcAft>
                <a:spcPts val="0"/>
              </a:spcAft>
              <a:buSzPts val="2800"/>
              <a:buChar char="●"/>
            </a:pPr>
            <a:r>
              <a:rPr lang="en-US" sz="2800"/>
              <a:t>Similar to the student register page, company registration fields are also similar.</a:t>
            </a:r>
            <a:endParaRPr sz="2800"/>
          </a:p>
        </p:txBody>
      </p:sp>
      <p:sp>
        <p:nvSpPr>
          <p:cNvPr id="251" name="Google Shape;251;g15f334dafd9_5_16"/>
          <p:cNvSpPr/>
          <p:nvPr/>
        </p:nvSpPr>
        <p:spPr>
          <a:xfrm>
            <a:off x="1097276" y="6494981"/>
            <a:ext cx="286343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52" name="Google Shape;252;g15f334dafd9_5_16"/>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17</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6044391e30_0_74"/>
          <p:cNvSpPr txBox="1"/>
          <p:nvPr/>
        </p:nvSpPr>
        <p:spPr>
          <a:xfrm>
            <a:off x="865750" y="5587300"/>
            <a:ext cx="11019000" cy="492600"/>
          </a:xfrm>
          <a:prstGeom prst="rect">
            <a:avLst/>
          </a:prstGeom>
          <a:noFill/>
          <a:ln>
            <a:noFill/>
          </a:ln>
        </p:spPr>
        <p:txBody>
          <a:bodyPr spcFirstLastPara="1" wrap="square" lIns="91425" tIns="91425" rIns="91425" bIns="91425" anchor="t" anchorCtr="0">
            <a:spAutoFit/>
          </a:bodyPr>
          <a:lstStyle/>
          <a:p>
            <a:pPr marL="3200400" marR="0" lvl="0" indent="45720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latin typeface="Calibri"/>
                <a:ea typeface="Calibri"/>
                <a:cs typeface="Calibri"/>
                <a:sym typeface="Calibri"/>
              </a:rPr>
              <a:t>Fig 4 : </a:t>
            </a:r>
            <a:r>
              <a:rPr lang="en-US" sz="2000" b="1">
                <a:solidFill>
                  <a:schemeClr val="dk1"/>
                </a:solidFill>
                <a:latin typeface="Calibri"/>
                <a:ea typeface="Calibri"/>
                <a:cs typeface="Calibri"/>
                <a:sym typeface="Calibri"/>
              </a:rPr>
              <a:t>Admin </a:t>
            </a:r>
            <a:r>
              <a:rPr lang="en-US" sz="2000" b="1" i="0" u="none" strike="noStrike" cap="none">
                <a:solidFill>
                  <a:schemeClr val="dk1"/>
                </a:solidFill>
                <a:latin typeface="Calibri"/>
                <a:ea typeface="Calibri"/>
                <a:cs typeface="Calibri"/>
                <a:sym typeface="Calibri"/>
              </a:rPr>
              <a:t>register page</a:t>
            </a:r>
            <a:endParaRPr sz="2000" b="1" i="0" u="none" strike="noStrike" cap="none">
              <a:solidFill>
                <a:schemeClr val="dk1"/>
              </a:solidFill>
              <a:latin typeface="Calibri"/>
              <a:ea typeface="Calibri"/>
              <a:cs typeface="Calibri"/>
              <a:sym typeface="Calibri"/>
            </a:endParaRPr>
          </a:p>
        </p:txBody>
      </p:sp>
      <p:pic>
        <p:nvPicPr>
          <p:cNvPr id="258" name="Google Shape;258;g16044391e30_0_74"/>
          <p:cNvPicPr preferRelativeResize="0"/>
          <p:nvPr/>
        </p:nvPicPr>
        <p:blipFill>
          <a:blip r:embed="rId3">
            <a:alphaModFix/>
          </a:blip>
          <a:stretch>
            <a:fillRect/>
          </a:stretch>
        </p:blipFill>
        <p:spPr>
          <a:xfrm>
            <a:off x="1123725" y="152400"/>
            <a:ext cx="10047374" cy="5282501"/>
          </a:xfrm>
          <a:prstGeom prst="rect">
            <a:avLst/>
          </a:prstGeom>
          <a:noFill/>
          <a:ln>
            <a:noFill/>
          </a:ln>
        </p:spPr>
      </p:pic>
      <p:sp>
        <p:nvSpPr>
          <p:cNvPr id="259" name="Google Shape;259;g16044391e30_0_74"/>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60" name="Google Shape;260;g16044391e30_0_74"/>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18</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5f334dafd9_5_24"/>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1800"/>
              <a:buNone/>
            </a:pPr>
            <a:r>
              <a:rPr lang="en-US"/>
              <a:t>Admin registration page</a:t>
            </a:r>
            <a:endParaRPr/>
          </a:p>
        </p:txBody>
      </p:sp>
      <p:sp>
        <p:nvSpPr>
          <p:cNvPr id="266" name="Google Shape;266;g15f334dafd9_5_24"/>
          <p:cNvSpPr txBox="1">
            <a:spLocks noGrp="1"/>
          </p:cNvSpPr>
          <p:nvPr>
            <p:ph type="body" idx="2"/>
          </p:nvPr>
        </p:nvSpPr>
        <p:spPr>
          <a:xfrm>
            <a:off x="1188775" y="1927550"/>
            <a:ext cx="9966900" cy="3790500"/>
          </a:xfrm>
          <a:prstGeom prst="rect">
            <a:avLst/>
          </a:prstGeom>
          <a:noFill/>
          <a:ln>
            <a:noFill/>
          </a:ln>
        </p:spPr>
        <p:txBody>
          <a:bodyPr spcFirstLastPara="1" wrap="square" lIns="0" tIns="45700" rIns="0" bIns="45700" anchor="t" anchorCtr="0">
            <a:normAutofit/>
          </a:bodyPr>
          <a:lstStyle/>
          <a:p>
            <a:pPr marL="457200" lvl="0" indent="-406400" algn="l" rtl="0">
              <a:lnSpc>
                <a:spcPct val="90000"/>
              </a:lnSpc>
              <a:spcBef>
                <a:spcPts val="1800"/>
              </a:spcBef>
              <a:spcAft>
                <a:spcPts val="0"/>
              </a:spcAft>
              <a:buSzPts val="2800"/>
              <a:buChar char="●"/>
            </a:pPr>
            <a:r>
              <a:rPr lang="en-US" sz="2800"/>
              <a:t>In </a:t>
            </a:r>
            <a:r>
              <a:rPr lang="en-US" sz="2800" b="1"/>
              <a:t>Admin registration page</a:t>
            </a:r>
            <a:r>
              <a:rPr lang="en-US" sz="2800"/>
              <a:t>, only one person can register as an admin and monitor the students and company activities.</a:t>
            </a:r>
            <a:endParaRPr sz="2800"/>
          </a:p>
          <a:p>
            <a:pPr marL="457200" lvl="0" indent="0" algn="l" rtl="0">
              <a:lnSpc>
                <a:spcPct val="90000"/>
              </a:lnSpc>
              <a:spcBef>
                <a:spcPts val="1800"/>
              </a:spcBef>
              <a:spcAft>
                <a:spcPts val="0"/>
              </a:spcAft>
              <a:buNone/>
            </a:pPr>
            <a:endParaRPr sz="2800"/>
          </a:p>
          <a:p>
            <a:pPr marL="457200" lvl="0" indent="-406400" algn="l" rtl="0">
              <a:lnSpc>
                <a:spcPct val="90000"/>
              </a:lnSpc>
              <a:spcBef>
                <a:spcPts val="0"/>
              </a:spcBef>
              <a:spcAft>
                <a:spcPts val="0"/>
              </a:spcAft>
              <a:buSzPts val="2800"/>
              <a:buChar char="●"/>
            </a:pPr>
            <a:r>
              <a:rPr lang="en-US" sz="2800"/>
              <a:t>Similar to the student register page, administrator also need to fill up registration fields to activate their account.</a:t>
            </a:r>
            <a:endParaRPr sz="1200">
              <a:solidFill>
                <a:schemeClr val="dk1"/>
              </a:solidFill>
              <a:highlight>
                <a:srgbClr val="FFFFFF"/>
              </a:highlight>
              <a:latin typeface="Nunito"/>
              <a:ea typeface="Nunito"/>
              <a:cs typeface="Nunito"/>
              <a:sym typeface="Nunito"/>
            </a:endParaRPr>
          </a:p>
        </p:txBody>
      </p:sp>
      <p:sp>
        <p:nvSpPr>
          <p:cNvPr id="267" name="Google Shape;267;g15f334dafd9_5_24"/>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68" name="Google Shape;268;g15f334dafd9_5_24"/>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19</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p2"/>
          <p:cNvSpPr/>
          <p:nvPr/>
        </p:nvSpPr>
        <p:spPr>
          <a:xfrm>
            <a:off x="0" y="0"/>
            <a:ext cx="1218631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2"/>
          <p:cNvSpPr/>
          <p:nvPr/>
        </p:nvSpPr>
        <p:spPr>
          <a:xfrm>
            <a:off x="76200" y="0"/>
            <a:ext cx="121863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txBox="1">
            <a:spLocks noGrp="1"/>
          </p:cNvSpPr>
          <p:nvPr>
            <p:ph type="title"/>
          </p:nvPr>
        </p:nvSpPr>
        <p:spPr>
          <a:xfrm>
            <a:off x="4842833" y="291256"/>
            <a:ext cx="3084844" cy="72516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Times New Roman"/>
              <a:buNone/>
            </a:pPr>
            <a:r>
              <a:rPr lang="en-US" sz="3600" b="1">
                <a:solidFill>
                  <a:srgbClr val="FFFFFF"/>
                </a:solidFill>
                <a:latin typeface="Times New Roman"/>
                <a:ea typeface="Times New Roman"/>
                <a:cs typeface="Times New Roman"/>
                <a:sym typeface="Times New Roman"/>
              </a:rPr>
              <a:t>TEAM - 04</a:t>
            </a:r>
            <a:endParaRPr/>
          </a:p>
        </p:txBody>
      </p:sp>
      <p:pic>
        <p:nvPicPr>
          <p:cNvPr id="111" name="Google Shape;111;p2" descr="A person wearing glasses&#10;&#10;Description automatically generated with medium confidence"/>
          <p:cNvPicPr preferRelativeResize="0"/>
          <p:nvPr/>
        </p:nvPicPr>
        <p:blipFill rotWithShape="1">
          <a:blip r:embed="rId3">
            <a:alphaModFix/>
          </a:blip>
          <a:srcRect/>
          <a:stretch/>
        </p:blipFill>
        <p:spPr>
          <a:xfrm>
            <a:off x="5319309" y="1065767"/>
            <a:ext cx="1139400" cy="1091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
        <p:nvSpPr>
          <p:cNvPr id="112" name="Google Shape;112;p2"/>
          <p:cNvSpPr txBox="1"/>
          <p:nvPr/>
        </p:nvSpPr>
        <p:spPr>
          <a:xfrm>
            <a:off x="4655563" y="2383575"/>
            <a:ext cx="2875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Times New Roman"/>
                <a:ea typeface="Times New Roman"/>
                <a:cs typeface="Times New Roman"/>
                <a:sym typeface="Times New Roman"/>
              </a:rPr>
              <a:t>ANUSHA POREDDY-  </a:t>
            </a:r>
            <a:endParaRPr sz="2000" b="0" i="0" u="none" strike="noStrike" cap="none">
              <a:solidFill>
                <a:srgbClr val="FFFFFF"/>
              </a:solidFill>
              <a:latin typeface="Times New Roman"/>
              <a:ea typeface="Times New Roman"/>
              <a:cs typeface="Times New Roman"/>
              <a:sym typeface="Times New Roman"/>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Times New Roman"/>
                <a:ea typeface="Times New Roman"/>
                <a:cs typeface="Times New Roman"/>
                <a:sym typeface="Times New Roman"/>
              </a:rPr>
              <a:t>DataBase and Team Lead</a:t>
            </a:r>
            <a:endParaRPr sz="2000" b="0" i="0" u="none" strike="noStrike" cap="none">
              <a:solidFill>
                <a:srgbClr val="000000"/>
              </a:solidFill>
              <a:latin typeface="Arial"/>
              <a:ea typeface="Arial"/>
              <a:cs typeface="Arial"/>
              <a:sym typeface="Arial"/>
            </a:endParaRPr>
          </a:p>
        </p:txBody>
      </p:sp>
      <p:sp>
        <p:nvSpPr>
          <p:cNvPr id="113" name="Google Shape;113;p2"/>
          <p:cNvSpPr txBox="1"/>
          <p:nvPr/>
        </p:nvSpPr>
        <p:spPr>
          <a:xfrm>
            <a:off x="490022" y="2352822"/>
            <a:ext cx="3084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SHASHANK CHENNU -        	Frontend</a:t>
            </a:r>
            <a:endParaRPr sz="2000" b="0" i="0" u="none" strike="noStrike" cap="none">
              <a:solidFill>
                <a:srgbClr val="000000"/>
              </a:solidFill>
              <a:latin typeface="Arial"/>
              <a:ea typeface="Arial"/>
              <a:cs typeface="Arial"/>
              <a:sym typeface="Arial"/>
            </a:endParaRPr>
          </a:p>
        </p:txBody>
      </p:sp>
      <p:pic>
        <p:nvPicPr>
          <p:cNvPr id="114" name="Google Shape;114;p2"/>
          <p:cNvPicPr preferRelativeResize="0"/>
          <p:nvPr/>
        </p:nvPicPr>
        <p:blipFill rotWithShape="1">
          <a:blip r:embed="rId4">
            <a:alphaModFix/>
          </a:blip>
          <a:srcRect/>
          <a:stretch/>
        </p:blipFill>
        <p:spPr>
          <a:xfrm>
            <a:off x="1124551" y="1016435"/>
            <a:ext cx="1371000" cy="11904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15" name="Google Shape;115;p2" descr="A person standing by a body of water with trees in the background&#10;&#10;Description automatically generated with medium confidence"/>
          <p:cNvPicPr preferRelativeResize="0"/>
          <p:nvPr/>
        </p:nvPicPr>
        <p:blipFill rotWithShape="1">
          <a:blip r:embed="rId5">
            <a:alphaModFix/>
          </a:blip>
          <a:srcRect/>
          <a:stretch/>
        </p:blipFill>
        <p:spPr>
          <a:xfrm>
            <a:off x="5150250" y="3661650"/>
            <a:ext cx="1477500" cy="13389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16" name="Google Shape;116;p2"/>
          <p:cNvSpPr txBox="1"/>
          <p:nvPr/>
        </p:nvSpPr>
        <p:spPr>
          <a:xfrm>
            <a:off x="4655574" y="5200575"/>
            <a:ext cx="3350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MANIKANTA AR</a:t>
            </a:r>
            <a:r>
              <a:rPr lang="en-US" sz="2000">
                <a:solidFill>
                  <a:schemeClr val="lt1"/>
                </a:solidFill>
              </a:rPr>
              <a:t>U</a:t>
            </a:r>
            <a:r>
              <a:rPr lang="en-US" sz="2000" b="0" i="0" u="none" strike="noStrike" cap="none">
                <a:solidFill>
                  <a:schemeClr val="lt1"/>
                </a:solidFill>
                <a:latin typeface="Arial"/>
                <a:ea typeface="Arial"/>
                <a:cs typeface="Arial"/>
                <a:sym typeface="Arial"/>
              </a:rPr>
              <a:t>MILLI – </a:t>
            </a:r>
            <a:endParaRPr/>
          </a:p>
          <a:p>
            <a:pPr marL="0"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	Frontend</a:t>
            </a:r>
            <a:endParaRPr/>
          </a:p>
        </p:txBody>
      </p:sp>
      <p:pic>
        <p:nvPicPr>
          <p:cNvPr id="117" name="Google Shape;117;p2" descr="A picture containing person, wall, person, standing&#10;&#10;Description automatically generated"/>
          <p:cNvPicPr preferRelativeResize="0"/>
          <p:nvPr/>
        </p:nvPicPr>
        <p:blipFill rotWithShape="1">
          <a:blip r:embed="rId6">
            <a:alphaModFix/>
          </a:blip>
          <a:srcRect/>
          <a:stretch/>
        </p:blipFill>
        <p:spPr>
          <a:xfrm>
            <a:off x="1126957" y="3634458"/>
            <a:ext cx="1366200" cy="13662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18" name="Google Shape;118;p2"/>
          <p:cNvSpPr txBox="1"/>
          <p:nvPr/>
        </p:nvSpPr>
        <p:spPr>
          <a:xfrm>
            <a:off x="490025" y="5200582"/>
            <a:ext cx="3350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SAI KRISHNA GADEE – </a:t>
            </a:r>
            <a:endParaRPr/>
          </a:p>
          <a:p>
            <a:pPr marL="0"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	Backend</a:t>
            </a:r>
            <a:endParaRPr/>
          </a:p>
        </p:txBody>
      </p:sp>
      <p:sp>
        <p:nvSpPr>
          <p:cNvPr id="119" name="Google Shape;119;p2"/>
          <p:cNvSpPr txBox="1"/>
          <p:nvPr/>
        </p:nvSpPr>
        <p:spPr>
          <a:xfrm>
            <a:off x="8949488" y="2383575"/>
            <a:ext cx="3251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PARIMALLA POKURI - </a:t>
            </a:r>
            <a:endParaRPr sz="2000">
              <a:solidFill>
                <a:schemeClr val="lt1"/>
              </a:solidFill>
              <a:latin typeface="Calibri"/>
              <a:ea typeface="Calibri"/>
              <a:cs typeface="Calibri"/>
              <a:sym typeface="Calibri"/>
            </a:endParaRPr>
          </a:p>
          <a:p>
            <a:pPr marL="0" lvl="0" indent="457200" algn="l" rtl="0">
              <a:spcBef>
                <a:spcPts val="0"/>
              </a:spcBef>
              <a:spcAft>
                <a:spcPts val="0"/>
              </a:spcAft>
              <a:buNone/>
            </a:pPr>
            <a:r>
              <a:rPr lang="en-US" sz="2000">
                <a:solidFill>
                  <a:schemeClr val="lt1"/>
                </a:solidFill>
                <a:latin typeface="Calibri"/>
                <a:ea typeface="Calibri"/>
                <a:cs typeface="Calibri"/>
                <a:sym typeface="Calibri"/>
              </a:rPr>
              <a:t>Backend</a:t>
            </a:r>
            <a:endParaRPr sz="2000">
              <a:solidFill>
                <a:schemeClr val="lt1"/>
              </a:solidFill>
              <a:latin typeface="Calibri"/>
              <a:ea typeface="Calibri"/>
              <a:cs typeface="Calibri"/>
              <a:sym typeface="Calibri"/>
            </a:endParaRPr>
          </a:p>
        </p:txBody>
      </p:sp>
      <p:pic>
        <p:nvPicPr>
          <p:cNvPr id="120" name="Google Shape;120;p2"/>
          <p:cNvPicPr preferRelativeResize="0"/>
          <p:nvPr/>
        </p:nvPicPr>
        <p:blipFill>
          <a:blip r:embed="rId7">
            <a:alphaModFix/>
          </a:blip>
          <a:stretch>
            <a:fillRect/>
          </a:stretch>
        </p:blipFill>
        <p:spPr>
          <a:xfrm>
            <a:off x="9570750" y="1130156"/>
            <a:ext cx="1139400" cy="11509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1" name="Google Shape;121;p2" descr="A person smiling for the camera"/>
          <p:cNvPicPr preferRelativeResize="0"/>
          <p:nvPr/>
        </p:nvPicPr>
        <p:blipFill rotWithShape="1">
          <a:blip r:embed="rId8">
            <a:alphaModFix/>
          </a:blip>
          <a:srcRect/>
          <a:stretch/>
        </p:blipFill>
        <p:spPr>
          <a:xfrm>
            <a:off x="9237050" y="3634450"/>
            <a:ext cx="1582500" cy="1442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2" name="Google Shape;122;p2"/>
          <p:cNvSpPr txBox="1"/>
          <p:nvPr/>
        </p:nvSpPr>
        <p:spPr>
          <a:xfrm>
            <a:off x="8949500" y="5200575"/>
            <a:ext cx="3251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Dr.CHANDRA MOULI KOTTETI</a:t>
            </a:r>
            <a:endParaRPr sz="2000">
              <a:solidFill>
                <a:schemeClr val="lt1"/>
              </a:solidFill>
              <a:latin typeface="Calibri"/>
              <a:ea typeface="Calibri"/>
              <a:cs typeface="Calibri"/>
              <a:sym typeface="Calibri"/>
            </a:endParaRPr>
          </a:p>
          <a:p>
            <a:pPr marL="0" lvl="0" indent="0" algn="l" rtl="0">
              <a:spcBef>
                <a:spcPts val="0"/>
              </a:spcBef>
              <a:spcAft>
                <a:spcPts val="0"/>
              </a:spcAft>
              <a:buNone/>
            </a:pPr>
            <a:r>
              <a:rPr lang="en-US" sz="2000">
                <a:solidFill>
                  <a:schemeClr val="lt1"/>
                </a:solidFill>
                <a:latin typeface="Calibri"/>
                <a:ea typeface="Calibri"/>
                <a:cs typeface="Calibri"/>
                <a:sym typeface="Calibri"/>
              </a:rPr>
              <a:t>	Client &amp; Mentor</a:t>
            </a:r>
            <a:endParaRPr sz="2000">
              <a:solidFill>
                <a:schemeClr val="lt1"/>
              </a:solidFill>
              <a:latin typeface="Calibri"/>
              <a:ea typeface="Calibri"/>
              <a:cs typeface="Calibri"/>
              <a:sym typeface="Calibri"/>
            </a:endParaRPr>
          </a:p>
        </p:txBody>
      </p:sp>
      <p:sp>
        <p:nvSpPr>
          <p:cNvPr id="123" name="Google Shape;123;p2"/>
          <p:cNvSpPr txBox="1"/>
          <p:nvPr/>
        </p:nvSpPr>
        <p:spPr>
          <a:xfrm>
            <a:off x="10304700" y="6000963"/>
            <a:ext cx="188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2</a:t>
            </a:r>
            <a:endParaRPr sz="20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10"/>
          <p:cNvPicPr preferRelativeResize="0"/>
          <p:nvPr/>
        </p:nvPicPr>
        <p:blipFill>
          <a:blip r:embed="rId3">
            <a:alphaModFix/>
          </a:blip>
          <a:stretch>
            <a:fillRect/>
          </a:stretch>
        </p:blipFill>
        <p:spPr>
          <a:xfrm>
            <a:off x="331325" y="351268"/>
            <a:ext cx="5178175" cy="5404207"/>
          </a:xfrm>
          <a:prstGeom prst="rect">
            <a:avLst/>
          </a:prstGeom>
          <a:noFill/>
          <a:ln>
            <a:noFill/>
          </a:ln>
        </p:spPr>
      </p:pic>
      <p:pic>
        <p:nvPicPr>
          <p:cNvPr id="274" name="Google Shape;274;p10"/>
          <p:cNvPicPr preferRelativeResize="0"/>
          <p:nvPr/>
        </p:nvPicPr>
        <p:blipFill>
          <a:blip r:embed="rId4">
            <a:alphaModFix/>
          </a:blip>
          <a:stretch>
            <a:fillRect/>
          </a:stretch>
        </p:blipFill>
        <p:spPr>
          <a:xfrm>
            <a:off x="6850078" y="351268"/>
            <a:ext cx="4364131" cy="5471799"/>
          </a:xfrm>
          <a:prstGeom prst="rect">
            <a:avLst/>
          </a:prstGeom>
          <a:noFill/>
          <a:ln>
            <a:noFill/>
          </a:ln>
        </p:spPr>
      </p:pic>
      <p:sp>
        <p:nvSpPr>
          <p:cNvPr id="275" name="Google Shape;275;p10"/>
          <p:cNvSpPr txBox="1"/>
          <p:nvPr/>
        </p:nvSpPr>
        <p:spPr>
          <a:xfrm>
            <a:off x="0" y="5755475"/>
            <a:ext cx="11019000" cy="492600"/>
          </a:xfrm>
          <a:prstGeom prst="rect">
            <a:avLst/>
          </a:prstGeom>
          <a:noFill/>
          <a:ln>
            <a:noFill/>
          </a:ln>
        </p:spPr>
        <p:txBody>
          <a:bodyPr spcFirstLastPara="1" wrap="square" lIns="91425" tIns="91425" rIns="91425" bIns="91425" anchor="t" anchorCtr="0">
            <a:spAutoFit/>
          </a:bodyPr>
          <a:lstStyle/>
          <a:p>
            <a:pPr marL="3200400" marR="0" lvl="0" indent="45720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latin typeface="Calibri"/>
                <a:ea typeface="Calibri"/>
                <a:cs typeface="Calibri"/>
                <a:sym typeface="Calibri"/>
              </a:rPr>
              <a:t>Fig </a:t>
            </a:r>
            <a:r>
              <a:rPr lang="en-US" sz="2000" b="1">
                <a:solidFill>
                  <a:schemeClr val="dk1"/>
                </a:solidFill>
                <a:latin typeface="Calibri"/>
                <a:ea typeface="Calibri"/>
                <a:cs typeface="Calibri"/>
                <a:sym typeface="Calibri"/>
              </a:rPr>
              <a:t>5</a:t>
            </a:r>
            <a:r>
              <a:rPr lang="en-US" sz="2000" b="1" i="0" u="none" strike="noStrike" cap="none">
                <a:solidFill>
                  <a:schemeClr val="dk1"/>
                </a:solidFill>
                <a:latin typeface="Calibri"/>
                <a:ea typeface="Calibri"/>
                <a:cs typeface="Calibri"/>
                <a:sym typeface="Calibri"/>
              </a:rPr>
              <a:t> : </a:t>
            </a:r>
            <a:r>
              <a:rPr lang="en-US" sz="2000" b="1">
                <a:solidFill>
                  <a:schemeClr val="dk1"/>
                </a:solidFill>
                <a:latin typeface="Calibri"/>
                <a:ea typeface="Calibri"/>
                <a:cs typeface="Calibri"/>
                <a:sym typeface="Calibri"/>
              </a:rPr>
              <a:t>Register and login page for Student Successful data entry</a:t>
            </a:r>
            <a:endParaRPr sz="2000" b="1" i="0" u="none" strike="noStrike" cap="none">
              <a:solidFill>
                <a:schemeClr val="dk1"/>
              </a:solidFill>
              <a:latin typeface="Calibri"/>
              <a:ea typeface="Calibri"/>
              <a:cs typeface="Calibri"/>
              <a:sym typeface="Calibri"/>
            </a:endParaRPr>
          </a:p>
        </p:txBody>
      </p:sp>
      <p:sp>
        <p:nvSpPr>
          <p:cNvPr id="276" name="Google Shape;276;p10"/>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77" name="Google Shape;277;p10"/>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20</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g15e5b8dda51_3_18"/>
          <p:cNvPicPr preferRelativeResize="0"/>
          <p:nvPr/>
        </p:nvPicPr>
        <p:blipFill>
          <a:blip r:embed="rId3">
            <a:alphaModFix/>
          </a:blip>
          <a:stretch>
            <a:fillRect/>
          </a:stretch>
        </p:blipFill>
        <p:spPr>
          <a:xfrm>
            <a:off x="93425" y="74750"/>
            <a:ext cx="11884725" cy="5381750"/>
          </a:xfrm>
          <a:prstGeom prst="rect">
            <a:avLst/>
          </a:prstGeom>
          <a:noFill/>
          <a:ln>
            <a:noFill/>
          </a:ln>
        </p:spPr>
      </p:pic>
      <p:sp>
        <p:nvSpPr>
          <p:cNvPr id="283" name="Google Shape;283;g15e5b8dda51_3_18"/>
          <p:cNvSpPr txBox="1"/>
          <p:nvPr/>
        </p:nvSpPr>
        <p:spPr>
          <a:xfrm>
            <a:off x="93425" y="5736800"/>
            <a:ext cx="11019000" cy="492600"/>
          </a:xfrm>
          <a:prstGeom prst="rect">
            <a:avLst/>
          </a:prstGeom>
          <a:noFill/>
          <a:ln>
            <a:noFill/>
          </a:ln>
        </p:spPr>
        <p:txBody>
          <a:bodyPr spcFirstLastPara="1" wrap="square" lIns="91425" tIns="91425" rIns="91425" bIns="91425" anchor="t" anchorCtr="0">
            <a:spAutoFit/>
          </a:bodyPr>
          <a:lstStyle/>
          <a:p>
            <a:pPr marL="3200400" marR="0" lvl="0" indent="45720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latin typeface="Calibri"/>
                <a:ea typeface="Calibri"/>
                <a:cs typeface="Calibri"/>
                <a:sym typeface="Calibri"/>
              </a:rPr>
              <a:t>Fig </a:t>
            </a:r>
            <a:r>
              <a:rPr lang="en-US" sz="2000" b="1">
                <a:solidFill>
                  <a:schemeClr val="dk1"/>
                </a:solidFill>
                <a:latin typeface="Calibri"/>
                <a:ea typeface="Calibri"/>
                <a:cs typeface="Calibri"/>
                <a:sym typeface="Calibri"/>
              </a:rPr>
              <a:t>6</a:t>
            </a:r>
            <a:r>
              <a:rPr lang="en-US" sz="2000" b="1" i="0" u="none" strike="noStrike" cap="none">
                <a:solidFill>
                  <a:schemeClr val="dk1"/>
                </a:solidFill>
                <a:latin typeface="Calibri"/>
                <a:ea typeface="Calibri"/>
                <a:cs typeface="Calibri"/>
                <a:sym typeface="Calibri"/>
              </a:rPr>
              <a:t> : </a:t>
            </a:r>
            <a:r>
              <a:rPr lang="en-US" sz="2000" b="1">
                <a:solidFill>
                  <a:schemeClr val="dk1"/>
                </a:solidFill>
                <a:latin typeface="Calibri"/>
                <a:ea typeface="Calibri"/>
                <a:cs typeface="Calibri"/>
                <a:sym typeface="Calibri"/>
              </a:rPr>
              <a:t>DashBoard for Student after successful login</a:t>
            </a:r>
            <a:endParaRPr sz="2000" b="1" i="0" u="none" strike="noStrike" cap="none">
              <a:solidFill>
                <a:schemeClr val="dk1"/>
              </a:solidFill>
              <a:latin typeface="Calibri"/>
              <a:ea typeface="Calibri"/>
              <a:cs typeface="Calibri"/>
              <a:sym typeface="Calibri"/>
            </a:endParaRPr>
          </a:p>
        </p:txBody>
      </p:sp>
      <p:sp>
        <p:nvSpPr>
          <p:cNvPr id="284" name="Google Shape;284;g15e5b8dda51_3_18"/>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85" name="Google Shape;285;g15e5b8dda51_3_18"/>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21</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g16044391e30_0_83"/>
          <p:cNvPicPr preferRelativeResize="0"/>
          <p:nvPr/>
        </p:nvPicPr>
        <p:blipFill>
          <a:blip r:embed="rId3">
            <a:alphaModFix/>
          </a:blip>
          <a:stretch>
            <a:fillRect/>
          </a:stretch>
        </p:blipFill>
        <p:spPr>
          <a:xfrm>
            <a:off x="636998" y="498368"/>
            <a:ext cx="4872502" cy="5149065"/>
          </a:xfrm>
          <a:prstGeom prst="rect">
            <a:avLst/>
          </a:prstGeom>
          <a:noFill/>
          <a:ln>
            <a:noFill/>
          </a:ln>
        </p:spPr>
      </p:pic>
      <p:pic>
        <p:nvPicPr>
          <p:cNvPr id="291" name="Google Shape;291;g16044391e30_0_83"/>
          <p:cNvPicPr preferRelativeResize="0"/>
          <p:nvPr/>
        </p:nvPicPr>
        <p:blipFill>
          <a:blip r:embed="rId4">
            <a:alphaModFix/>
          </a:blip>
          <a:stretch>
            <a:fillRect/>
          </a:stretch>
        </p:blipFill>
        <p:spPr>
          <a:xfrm>
            <a:off x="6914508" y="569060"/>
            <a:ext cx="4243228" cy="5149066"/>
          </a:xfrm>
          <a:prstGeom prst="rect">
            <a:avLst/>
          </a:prstGeom>
          <a:noFill/>
          <a:ln>
            <a:noFill/>
          </a:ln>
        </p:spPr>
      </p:pic>
      <p:sp>
        <p:nvSpPr>
          <p:cNvPr id="292" name="Google Shape;292;g16044391e30_0_83"/>
          <p:cNvSpPr txBox="1"/>
          <p:nvPr/>
        </p:nvSpPr>
        <p:spPr>
          <a:xfrm>
            <a:off x="0" y="5755475"/>
            <a:ext cx="11019000" cy="492600"/>
          </a:xfrm>
          <a:prstGeom prst="rect">
            <a:avLst/>
          </a:prstGeom>
          <a:noFill/>
          <a:ln>
            <a:noFill/>
          </a:ln>
        </p:spPr>
        <p:txBody>
          <a:bodyPr spcFirstLastPara="1" wrap="square" lIns="91425" tIns="91425" rIns="91425" bIns="91425" anchor="t" anchorCtr="0">
            <a:spAutoFit/>
          </a:bodyPr>
          <a:lstStyle/>
          <a:p>
            <a:pPr marL="3200400" marR="0" lvl="0" indent="45720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latin typeface="Calibri"/>
                <a:ea typeface="Calibri"/>
                <a:cs typeface="Calibri"/>
                <a:sym typeface="Calibri"/>
              </a:rPr>
              <a:t>Fig </a:t>
            </a:r>
            <a:r>
              <a:rPr lang="en-US" sz="2000" b="1">
                <a:solidFill>
                  <a:schemeClr val="dk1"/>
                </a:solidFill>
                <a:latin typeface="Calibri"/>
                <a:ea typeface="Calibri"/>
                <a:cs typeface="Calibri"/>
                <a:sym typeface="Calibri"/>
              </a:rPr>
              <a:t>7</a:t>
            </a:r>
            <a:r>
              <a:rPr lang="en-US" sz="2000" b="1" i="0" u="none" strike="noStrike" cap="none">
                <a:solidFill>
                  <a:schemeClr val="dk1"/>
                </a:solidFill>
                <a:latin typeface="Calibri"/>
                <a:ea typeface="Calibri"/>
                <a:cs typeface="Calibri"/>
                <a:sym typeface="Calibri"/>
              </a:rPr>
              <a:t> : </a:t>
            </a:r>
            <a:r>
              <a:rPr lang="en-US" sz="2000" b="1">
                <a:solidFill>
                  <a:schemeClr val="dk1"/>
                </a:solidFill>
                <a:latin typeface="Calibri"/>
                <a:ea typeface="Calibri"/>
                <a:cs typeface="Calibri"/>
                <a:sym typeface="Calibri"/>
              </a:rPr>
              <a:t>Register and login page for company Successful data entry</a:t>
            </a:r>
            <a:endParaRPr sz="2000" b="1" i="0" u="none" strike="noStrike" cap="none">
              <a:solidFill>
                <a:schemeClr val="dk1"/>
              </a:solidFill>
              <a:latin typeface="Calibri"/>
              <a:ea typeface="Calibri"/>
              <a:cs typeface="Calibri"/>
              <a:sym typeface="Calibri"/>
            </a:endParaRPr>
          </a:p>
        </p:txBody>
      </p:sp>
      <p:sp>
        <p:nvSpPr>
          <p:cNvPr id="293" name="Google Shape;293;g16044391e30_0_83"/>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294" name="Google Shape;294;g16044391e30_0_83"/>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 22</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g16044391e30_0_89"/>
          <p:cNvPicPr preferRelativeResize="0"/>
          <p:nvPr/>
        </p:nvPicPr>
        <p:blipFill>
          <a:blip r:embed="rId3">
            <a:alphaModFix/>
          </a:blip>
          <a:stretch>
            <a:fillRect/>
          </a:stretch>
        </p:blipFill>
        <p:spPr>
          <a:xfrm>
            <a:off x="152400" y="152400"/>
            <a:ext cx="11646675" cy="5300951"/>
          </a:xfrm>
          <a:prstGeom prst="rect">
            <a:avLst/>
          </a:prstGeom>
          <a:noFill/>
          <a:ln>
            <a:noFill/>
          </a:ln>
        </p:spPr>
      </p:pic>
      <p:sp>
        <p:nvSpPr>
          <p:cNvPr id="300" name="Google Shape;300;g16044391e30_0_89"/>
          <p:cNvSpPr txBox="1"/>
          <p:nvPr/>
        </p:nvSpPr>
        <p:spPr>
          <a:xfrm>
            <a:off x="93425" y="5736800"/>
            <a:ext cx="11019000" cy="492600"/>
          </a:xfrm>
          <a:prstGeom prst="rect">
            <a:avLst/>
          </a:prstGeom>
          <a:noFill/>
          <a:ln>
            <a:noFill/>
          </a:ln>
        </p:spPr>
        <p:txBody>
          <a:bodyPr spcFirstLastPara="1" wrap="square" lIns="91425" tIns="91425" rIns="91425" bIns="91425" anchor="t" anchorCtr="0">
            <a:spAutoFit/>
          </a:bodyPr>
          <a:lstStyle/>
          <a:p>
            <a:pPr marL="3200400" marR="0" lvl="0" indent="45720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latin typeface="Calibri"/>
                <a:ea typeface="Calibri"/>
                <a:cs typeface="Calibri"/>
                <a:sym typeface="Calibri"/>
              </a:rPr>
              <a:t>Fig </a:t>
            </a:r>
            <a:r>
              <a:rPr lang="en-US" sz="2000" b="1">
                <a:solidFill>
                  <a:schemeClr val="dk1"/>
                </a:solidFill>
                <a:latin typeface="Calibri"/>
                <a:ea typeface="Calibri"/>
                <a:cs typeface="Calibri"/>
                <a:sym typeface="Calibri"/>
              </a:rPr>
              <a:t>8</a:t>
            </a:r>
            <a:r>
              <a:rPr lang="en-US" sz="2000" b="1" i="0" u="none" strike="noStrike" cap="none">
                <a:solidFill>
                  <a:schemeClr val="dk1"/>
                </a:solidFill>
                <a:latin typeface="Calibri"/>
                <a:ea typeface="Calibri"/>
                <a:cs typeface="Calibri"/>
                <a:sym typeface="Calibri"/>
              </a:rPr>
              <a:t> : </a:t>
            </a:r>
            <a:r>
              <a:rPr lang="en-US" sz="2000" b="1">
                <a:solidFill>
                  <a:schemeClr val="dk1"/>
                </a:solidFill>
                <a:latin typeface="Calibri"/>
                <a:ea typeface="Calibri"/>
                <a:cs typeface="Calibri"/>
                <a:sym typeface="Calibri"/>
              </a:rPr>
              <a:t>DashBoard for Company after successful login</a:t>
            </a:r>
            <a:endParaRPr sz="2000" b="1" i="0" u="none" strike="noStrike" cap="none">
              <a:solidFill>
                <a:schemeClr val="dk1"/>
              </a:solidFill>
              <a:latin typeface="Calibri"/>
              <a:ea typeface="Calibri"/>
              <a:cs typeface="Calibri"/>
              <a:sym typeface="Calibri"/>
            </a:endParaRPr>
          </a:p>
        </p:txBody>
      </p:sp>
      <p:sp>
        <p:nvSpPr>
          <p:cNvPr id="301" name="Google Shape;301;g16044391e30_0_89"/>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302" name="Google Shape;302;g16044391e30_0_89"/>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23</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g16044391e30_0_94"/>
          <p:cNvPicPr preferRelativeResize="0"/>
          <p:nvPr/>
        </p:nvPicPr>
        <p:blipFill>
          <a:blip r:embed="rId3">
            <a:alphaModFix/>
          </a:blip>
          <a:stretch>
            <a:fillRect/>
          </a:stretch>
        </p:blipFill>
        <p:spPr>
          <a:xfrm>
            <a:off x="312939" y="509263"/>
            <a:ext cx="5364822" cy="5190162"/>
          </a:xfrm>
          <a:prstGeom prst="rect">
            <a:avLst/>
          </a:prstGeom>
          <a:noFill/>
          <a:ln>
            <a:noFill/>
          </a:ln>
        </p:spPr>
      </p:pic>
      <p:pic>
        <p:nvPicPr>
          <p:cNvPr id="308" name="Google Shape;308;g16044391e30_0_94"/>
          <p:cNvPicPr preferRelativeResize="0"/>
          <p:nvPr/>
        </p:nvPicPr>
        <p:blipFill>
          <a:blip r:embed="rId4">
            <a:alphaModFix/>
          </a:blip>
          <a:stretch>
            <a:fillRect/>
          </a:stretch>
        </p:blipFill>
        <p:spPr>
          <a:xfrm>
            <a:off x="6622881" y="509263"/>
            <a:ext cx="4751765" cy="5190162"/>
          </a:xfrm>
          <a:prstGeom prst="rect">
            <a:avLst/>
          </a:prstGeom>
          <a:noFill/>
          <a:ln>
            <a:noFill/>
          </a:ln>
        </p:spPr>
      </p:pic>
      <p:sp>
        <p:nvSpPr>
          <p:cNvPr id="309" name="Google Shape;309;g16044391e30_0_94"/>
          <p:cNvSpPr txBox="1"/>
          <p:nvPr/>
        </p:nvSpPr>
        <p:spPr>
          <a:xfrm>
            <a:off x="0" y="5699425"/>
            <a:ext cx="11019000" cy="492600"/>
          </a:xfrm>
          <a:prstGeom prst="rect">
            <a:avLst/>
          </a:prstGeom>
          <a:noFill/>
          <a:ln>
            <a:noFill/>
          </a:ln>
        </p:spPr>
        <p:txBody>
          <a:bodyPr spcFirstLastPara="1" wrap="square" lIns="91425" tIns="91425" rIns="91425" bIns="91425" anchor="t" anchorCtr="0">
            <a:spAutoFit/>
          </a:bodyPr>
          <a:lstStyle/>
          <a:p>
            <a:pPr marL="3200400" marR="0" lvl="0" indent="457200" algn="l" rtl="0">
              <a:lnSpc>
                <a:spcPct val="100000"/>
              </a:lnSpc>
              <a:spcBef>
                <a:spcPts val="0"/>
              </a:spcBef>
              <a:spcAft>
                <a:spcPts val="0"/>
              </a:spcAft>
              <a:buClr>
                <a:srgbClr val="000000"/>
              </a:buClr>
              <a:buSzPts val="1400"/>
              <a:buFont typeface="Arial"/>
              <a:buNone/>
            </a:pPr>
            <a:r>
              <a:rPr lang="en-US" sz="2000" b="1" i="0" u="none" strike="noStrike" cap="none">
                <a:solidFill>
                  <a:schemeClr val="dk1"/>
                </a:solidFill>
                <a:latin typeface="Calibri"/>
                <a:ea typeface="Calibri"/>
                <a:cs typeface="Calibri"/>
                <a:sym typeface="Calibri"/>
              </a:rPr>
              <a:t>Fig </a:t>
            </a:r>
            <a:r>
              <a:rPr lang="en-US" sz="2000" b="1">
                <a:solidFill>
                  <a:schemeClr val="dk1"/>
                </a:solidFill>
                <a:latin typeface="Calibri"/>
                <a:ea typeface="Calibri"/>
                <a:cs typeface="Calibri"/>
                <a:sym typeface="Calibri"/>
              </a:rPr>
              <a:t>9</a:t>
            </a:r>
            <a:r>
              <a:rPr lang="en-US" sz="2000" b="1" i="0" u="none" strike="noStrike" cap="none">
                <a:solidFill>
                  <a:schemeClr val="dk1"/>
                </a:solidFill>
                <a:latin typeface="Calibri"/>
                <a:ea typeface="Calibri"/>
                <a:cs typeface="Calibri"/>
                <a:sym typeface="Calibri"/>
              </a:rPr>
              <a:t> : </a:t>
            </a:r>
            <a:r>
              <a:rPr lang="en-US" sz="2000" b="1">
                <a:solidFill>
                  <a:schemeClr val="dk1"/>
                </a:solidFill>
                <a:latin typeface="Calibri"/>
                <a:ea typeface="Calibri"/>
                <a:cs typeface="Calibri"/>
                <a:sym typeface="Calibri"/>
              </a:rPr>
              <a:t>Register and login page for Admin Successful data entry</a:t>
            </a:r>
            <a:endParaRPr sz="2000" b="1" i="0" u="none" strike="noStrike" cap="none">
              <a:solidFill>
                <a:schemeClr val="dk1"/>
              </a:solidFill>
              <a:latin typeface="Calibri"/>
              <a:ea typeface="Calibri"/>
              <a:cs typeface="Calibri"/>
              <a:sym typeface="Calibri"/>
            </a:endParaRPr>
          </a:p>
        </p:txBody>
      </p:sp>
      <p:sp>
        <p:nvSpPr>
          <p:cNvPr id="310" name="Google Shape;310;g16044391e30_0_94"/>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311" name="Google Shape;311;g16044391e30_0_94"/>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24</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g16044391e30_0_100"/>
          <p:cNvPicPr preferRelativeResize="0"/>
          <p:nvPr/>
        </p:nvPicPr>
        <p:blipFill>
          <a:blip r:embed="rId3">
            <a:alphaModFix/>
          </a:blip>
          <a:stretch>
            <a:fillRect/>
          </a:stretch>
        </p:blipFill>
        <p:spPr>
          <a:xfrm>
            <a:off x="152400" y="152400"/>
            <a:ext cx="11729300" cy="5429250"/>
          </a:xfrm>
          <a:prstGeom prst="rect">
            <a:avLst/>
          </a:prstGeom>
          <a:noFill/>
          <a:ln>
            <a:noFill/>
          </a:ln>
        </p:spPr>
      </p:pic>
      <p:sp>
        <p:nvSpPr>
          <p:cNvPr id="317" name="Google Shape;317;g16044391e30_0_100"/>
          <p:cNvSpPr txBox="1"/>
          <p:nvPr/>
        </p:nvSpPr>
        <p:spPr>
          <a:xfrm>
            <a:off x="93425" y="5736800"/>
            <a:ext cx="11019000" cy="492600"/>
          </a:xfrm>
          <a:prstGeom prst="rect">
            <a:avLst/>
          </a:prstGeom>
          <a:noFill/>
          <a:ln>
            <a:noFill/>
          </a:ln>
        </p:spPr>
        <p:txBody>
          <a:bodyPr spcFirstLastPara="1" wrap="square" lIns="91425" tIns="91425" rIns="91425" bIns="91425" anchor="t" anchorCtr="0">
            <a:spAutoFit/>
          </a:bodyPr>
          <a:lstStyle/>
          <a:p>
            <a:pPr marL="3200400" marR="0" lvl="0" indent="457200" algn="l" rtl="0">
              <a:lnSpc>
                <a:spcPct val="100000"/>
              </a:lnSpc>
              <a:spcBef>
                <a:spcPts val="0"/>
              </a:spcBef>
              <a:spcAft>
                <a:spcPts val="0"/>
              </a:spcAft>
              <a:buClr>
                <a:srgbClr val="000000"/>
              </a:buClr>
              <a:buSzPts val="1400"/>
              <a:buFont typeface="Arial"/>
              <a:buNone/>
            </a:pPr>
            <a:r>
              <a:rPr lang="en-US" sz="2000" b="1" i="0" u="none" strike="noStrike" cap="none" dirty="0">
                <a:solidFill>
                  <a:schemeClr val="dk1"/>
                </a:solidFill>
                <a:latin typeface="Calibri"/>
                <a:ea typeface="Calibri"/>
                <a:cs typeface="Calibri"/>
                <a:sym typeface="Calibri"/>
              </a:rPr>
              <a:t>Fig </a:t>
            </a:r>
            <a:r>
              <a:rPr lang="en-US" sz="2000" b="1" dirty="0">
                <a:solidFill>
                  <a:schemeClr val="dk1"/>
                </a:solidFill>
                <a:latin typeface="Calibri"/>
                <a:ea typeface="Calibri"/>
                <a:cs typeface="Calibri"/>
                <a:sym typeface="Calibri"/>
              </a:rPr>
              <a:t>10</a:t>
            </a:r>
            <a:r>
              <a:rPr lang="en-US" sz="2000" b="1" i="0" u="none" strike="noStrike" cap="none" dirty="0">
                <a:solidFill>
                  <a:schemeClr val="dk1"/>
                </a:solidFill>
                <a:latin typeface="Calibri"/>
                <a:ea typeface="Calibri"/>
                <a:cs typeface="Calibri"/>
                <a:sym typeface="Calibri"/>
              </a:rPr>
              <a:t> : </a:t>
            </a:r>
            <a:r>
              <a:rPr lang="en-US" sz="2000" b="1" dirty="0" err="1">
                <a:solidFill>
                  <a:schemeClr val="dk1"/>
                </a:solidFill>
                <a:latin typeface="Calibri"/>
                <a:ea typeface="Calibri"/>
                <a:cs typeface="Calibri"/>
                <a:sym typeface="Calibri"/>
              </a:rPr>
              <a:t>DashBoard</a:t>
            </a:r>
            <a:r>
              <a:rPr lang="en-US" sz="2000" b="1" dirty="0">
                <a:solidFill>
                  <a:schemeClr val="dk1"/>
                </a:solidFill>
                <a:latin typeface="Calibri"/>
                <a:ea typeface="Calibri"/>
                <a:cs typeface="Calibri"/>
                <a:sym typeface="Calibri"/>
              </a:rPr>
              <a:t> for Admin after successful login</a:t>
            </a:r>
            <a:endParaRPr sz="2000" b="1" i="0" u="none" strike="noStrike" cap="none" dirty="0">
              <a:solidFill>
                <a:schemeClr val="dk1"/>
              </a:solidFill>
              <a:latin typeface="Calibri"/>
              <a:ea typeface="Calibri"/>
              <a:cs typeface="Calibri"/>
              <a:sym typeface="Calibri"/>
            </a:endParaRPr>
          </a:p>
        </p:txBody>
      </p:sp>
      <p:sp>
        <p:nvSpPr>
          <p:cNvPr id="318" name="Google Shape;318;g16044391e30_0_100"/>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Anusha Poreddy</a:t>
            </a:r>
            <a:endParaRPr sz="1400" b="0" i="0" u="none" strike="noStrike" cap="none">
              <a:solidFill>
                <a:srgbClr val="000000"/>
              </a:solidFill>
              <a:latin typeface="Arial"/>
              <a:ea typeface="Arial"/>
              <a:cs typeface="Arial"/>
              <a:sym typeface="Arial"/>
            </a:endParaRPr>
          </a:p>
        </p:txBody>
      </p:sp>
      <p:sp>
        <p:nvSpPr>
          <p:cNvPr id="319" name="Google Shape;319;g16044391e30_0_100"/>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25</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3676-D391-C32F-EF6B-E03C91886A52}"/>
              </a:ext>
            </a:extLst>
          </p:cNvPr>
          <p:cNvSpPr>
            <a:spLocks noGrp="1"/>
          </p:cNvSpPr>
          <p:nvPr>
            <p:ph type="title"/>
          </p:nvPr>
        </p:nvSpPr>
        <p:spPr>
          <a:xfrm>
            <a:off x="1097276" y="286603"/>
            <a:ext cx="10058400" cy="1450757"/>
          </a:xfrm>
        </p:spPr>
        <p:txBody>
          <a:bodyPr/>
          <a:lstStyle/>
          <a:p>
            <a:r>
              <a:rPr lang="en-US" dirty="0"/>
              <a:t>ER Diagram</a:t>
            </a:r>
          </a:p>
        </p:txBody>
      </p:sp>
      <p:pic>
        <p:nvPicPr>
          <p:cNvPr id="3" name="Google Shape;325;g15e6b2316dc_0_3">
            <a:extLst>
              <a:ext uri="{FF2B5EF4-FFF2-40B4-BE49-F238E27FC236}">
                <a16:creationId xmlns:a16="http://schemas.microsoft.com/office/drawing/2014/main" id="{585B9ADE-DA5A-64BA-C23F-D75279283D31}"/>
              </a:ext>
            </a:extLst>
          </p:cNvPr>
          <p:cNvPicPr preferRelativeResize="0"/>
          <p:nvPr/>
        </p:nvPicPr>
        <p:blipFill rotWithShape="1">
          <a:blip r:embed="rId2">
            <a:alphaModFix/>
          </a:blip>
          <a:srcRect/>
          <a:stretch/>
        </p:blipFill>
        <p:spPr>
          <a:xfrm>
            <a:off x="1097276" y="1895462"/>
            <a:ext cx="7286432" cy="4078391"/>
          </a:xfrm>
          <a:prstGeom prst="rect">
            <a:avLst/>
          </a:prstGeom>
          <a:noFill/>
          <a:ln>
            <a:noFill/>
          </a:ln>
        </p:spPr>
      </p:pic>
      <p:sp>
        <p:nvSpPr>
          <p:cNvPr id="4" name="Google Shape;317;g16044391e30_0_100">
            <a:extLst>
              <a:ext uri="{FF2B5EF4-FFF2-40B4-BE49-F238E27FC236}">
                <a16:creationId xmlns:a16="http://schemas.microsoft.com/office/drawing/2014/main" id="{BBD4D17D-781E-0190-2AC6-2209104131C2}"/>
              </a:ext>
            </a:extLst>
          </p:cNvPr>
          <p:cNvSpPr txBox="1"/>
          <p:nvPr/>
        </p:nvSpPr>
        <p:spPr>
          <a:xfrm>
            <a:off x="1942773" y="5736800"/>
            <a:ext cx="11019000" cy="492600"/>
          </a:xfrm>
          <a:prstGeom prst="rect">
            <a:avLst/>
          </a:prstGeom>
          <a:noFill/>
          <a:ln>
            <a:noFill/>
          </a:ln>
        </p:spPr>
        <p:txBody>
          <a:bodyPr spcFirstLastPara="1" wrap="square" lIns="91425" tIns="91425" rIns="91425" bIns="91425" anchor="t" anchorCtr="0">
            <a:spAutoFit/>
          </a:bodyPr>
          <a:lstStyle/>
          <a:p>
            <a:pPr marL="3200400" marR="0" lvl="0" indent="457200" algn="l" rtl="0">
              <a:lnSpc>
                <a:spcPct val="100000"/>
              </a:lnSpc>
              <a:spcBef>
                <a:spcPts val="0"/>
              </a:spcBef>
              <a:spcAft>
                <a:spcPts val="0"/>
              </a:spcAft>
              <a:buClr>
                <a:srgbClr val="000000"/>
              </a:buClr>
              <a:buSzPts val="1400"/>
              <a:buFont typeface="Arial"/>
              <a:buNone/>
            </a:pPr>
            <a:r>
              <a:rPr lang="en-US" sz="2000" b="1" i="0" u="none" strike="noStrike" cap="none" dirty="0">
                <a:solidFill>
                  <a:schemeClr val="dk1"/>
                </a:solidFill>
                <a:latin typeface="Calibri"/>
                <a:ea typeface="Calibri"/>
                <a:cs typeface="Calibri"/>
                <a:sym typeface="Calibri"/>
              </a:rPr>
              <a:t>Fig </a:t>
            </a:r>
            <a:r>
              <a:rPr lang="en-US" sz="2000" b="1" dirty="0">
                <a:solidFill>
                  <a:schemeClr val="dk1"/>
                </a:solidFill>
                <a:latin typeface="Calibri"/>
                <a:ea typeface="Calibri"/>
                <a:cs typeface="Calibri"/>
                <a:sym typeface="Calibri"/>
              </a:rPr>
              <a:t>11</a:t>
            </a:r>
            <a:r>
              <a:rPr lang="en-US" sz="2000" b="1" i="0" u="none" strike="noStrike" cap="none" dirty="0">
                <a:solidFill>
                  <a:schemeClr val="dk1"/>
                </a:solidFill>
                <a:latin typeface="Calibri"/>
                <a:ea typeface="Calibri"/>
                <a:cs typeface="Calibri"/>
                <a:sym typeface="Calibri"/>
              </a:rPr>
              <a:t> : </a:t>
            </a:r>
            <a:r>
              <a:rPr lang="en-US" sz="2000" b="1" dirty="0">
                <a:solidFill>
                  <a:schemeClr val="dk1"/>
                </a:solidFill>
                <a:latin typeface="Calibri"/>
                <a:ea typeface="Calibri"/>
                <a:cs typeface="Calibri"/>
                <a:sym typeface="Calibri"/>
              </a:rPr>
              <a:t>ER Diagram</a:t>
            </a:r>
            <a:endParaRPr sz="2000" b="1" i="0" u="none" strike="noStrike" cap="none" dirty="0">
              <a:solidFill>
                <a:schemeClr val="dk1"/>
              </a:solidFill>
              <a:latin typeface="Calibri"/>
              <a:ea typeface="Calibri"/>
              <a:cs typeface="Calibri"/>
              <a:sym typeface="Calibri"/>
            </a:endParaRPr>
          </a:p>
        </p:txBody>
      </p:sp>
      <p:sp>
        <p:nvSpPr>
          <p:cNvPr id="5" name="Google Shape;326;g15e6b2316dc_0_3">
            <a:extLst>
              <a:ext uri="{FF2B5EF4-FFF2-40B4-BE49-F238E27FC236}">
                <a16:creationId xmlns:a16="http://schemas.microsoft.com/office/drawing/2014/main" id="{4FA072DE-733F-87A2-FAAD-2313358ACAD6}"/>
              </a:ext>
            </a:extLst>
          </p:cNvPr>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a:t>
            </a:r>
            <a:r>
              <a:rPr lang="en-US" sz="1800">
                <a:solidFill>
                  <a:schemeClr val="dk1"/>
                </a:solidFill>
                <a:latin typeface="Times New Roman"/>
                <a:ea typeface="Times New Roman"/>
                <a:cs typeface="Times New Roman"/>
                <a:sym typeface="Times New Roman"/>
              </a:rPr>
              <a:t>Parimalla Pokuri</a:t>
            </a:r>
            <a:endParaRPr sz="1400" b="0" i="0" u="none" strike="noStrike" cap="none">
              <a:solidFill>
                <a:srgbClr val="000000"/>
              </a:solidFill>
              <a:latin typeface="Arial"/>
              <a:ea typeface="Arial"/>
              <a:cs typeface="Arial"/>
              <a:sym typeface="Arial"/>
            </a:endParaRPr>
          </a:p>
        </p:txBody>
      </p:sp>
      <p:sp>
        <p:nvSpPr>
          <p:cNvPr id="6" name="Google Shape;327;g15e6b2316dc_0_3">
            <a:extLst>
              <a:ext uri="{FF2B5EF4-FFF2-40B4-BE49-F238E27FC236}">
                <a16:creationId xmlns:a16="http://schemas.microsoft.com/office/drawing/2014/main" id="{F940EC4E-37ED-6F21-5AAC-A21E912E9768}"/>
              </a:ext>
            </a:extLst>
          </p:cNvPr>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ea typeface="Times New Roman"/>
                <a:cs typeface="Times New Roman"/>
                <a:sym typeface="Times New Roman"/>
              </a:rPr>
              <a:t>26</a:t>
            </a:r>
            <a:endParaRPr sz="1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0677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2"/>
          <p:cNvSpPr/>
          <p:nvPr/>
        </p:nvSpPr>
        <p:spPr>
          <a:xfrm>
            <a:off x="1097280" y="6435049"/>
            <a:ext cx="315622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Sai Krishna Gadde</a:t>
            </a:r>
            <a:endParaRPr sz="1400" b="0" i="0" u="none" strike="noStrike" cap="none">
              <a:solidFill>
                <a:srgbClr val="000000"/>
              </a:solidFill>
              <a:latin typeface="Arial"/>
              <a:ea typeface="Arial"/>
              <a:cs typeface="Arial"/>
              <a:sym typeface="Arial"/>
            </a:endParaRPr>
          </a:p>
        </p:txBody>
      </p:sp>
      <p:sp>
        <p:nvSpPr>
          <p:cNvPr id="334" name="Google Shape;334;p12"/>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27</a:t>
            </a:r>
            <a:endParaRPr sz="1600" b="0" i="0" u="none" strike="noStrike" cap="none">
              <a:solidFill>
                <a:srgbClr val="000000"/>
              </a:solidFill>
              <a:latin typeface="Arial"/>
              <a:ea typeface="Arial"/>
              <a:cs typeface="Arial"/>
              <a:sym typeface="Arial"/>
            </a:endParaRPr>
          </a:p>
        </p:txBody>
      </p:sp>
      <p:pic>
        <p:nvPicPr>
          <p:cNvPr id="3" name="WhatsApp Video 2022-10-05 at 8.14.51 AM">
            <a:hlinkClick r:id="" action="ppaction://media"/>
            <a:extLst>
              <a:ext uri="{FF2B5EF4-FFF2-40B4-BE49-F238E27FC236}">
                <a16:creationId xmlns:a16="http://schemas.microsoft.com/office/drawing/2014/main" id="{D3D26DA2-A310-68D0-23E2-D1F10F9D1E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2351" y="1921267"/>
            <a:ext cx="8052880" cy="4114008"/>
          </a:xfrm>
          <a:prstGeom prst="rect">
            <a:avLst/>
          </a:prstGeom>
        </p:spPr>
      </p:pic>
      <p:sp>
        <p:nvSpPr>
          <p:cNvPr id="2" name="Title 1">
            <a:extLst>
              <a:ext uri="{FF2B5EF4-FFF2-40B4-BE49-F238E27FC236}">
                <a16:creationId xmlns:a16="http://schemas.microsoft.com/office/drawing/2014/main" id="{BA9EAAB0-CE06-C18E-F756-CE4D0F118B3A}"/>
              </a:ext>
            </a:extLst>
          </p:cNvPr>
          <p:cNvSpPr>
            <a:spLocks noGrp="1"/>
          </p:cNvSpPr>
          <p:nvPr>
            <p:ph type="title"/>
          </p:nvPr>
        </p:nvSpPr>
        <p:spPr>
          <a:xfrm>
            <a:off x="1097276" y="286603"/>
            <a:ext cx="10058400" cy="1450757"/>
          </a:xfrm>
        </p:spPr>
        <p:txBody>
          <a:bodyPr/>
          <a:lstStyle/>
          <a:p>
            <a:r>
              <a:rPr lang="en-US" dirty="0"/>
              <a:t>DEMO……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Company Login Entry</a:t>
            </a:r>
            <a:endParaRPr dirty="0"/>
          </a:p>
        </p:txBody>
      </p:sp>
      <p:sp>
        <p:nvSpPr>
          <p:cNvPr id="348" name="Google Shape;348;p1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indent="-406400">
              <a:buSzPts val="2800"/>
              <a:buFont typeface="Calibri"/>
              <a:buChar char="●"/>
            </a:pPr>
            <a:r>
              <a:rPr lang="en-US" sz="2800" dirty="0"/>
              <a:t>The company </a:t>
            </a:r>
            <a:r>
              <a:rPr lang="en-US" sz="2800" dirty="0">
                <a:solidFill>
                  <a:srgbClr val="51565E"/>
                </a:solidFill>
                <a:highlight>
                  <a:schemeClr val="lt1"/>
                </a:highlight>
                <a:latin typeface="Roboto"/>
                <a:ea typeface="Roboto"/>
                <a:cs typeface="Roboto"/>
                <a:sym typeface="Roboto"/>
              </a:rPr>
              <a:t>registration page consists of all the information about the company.</a:t>
            </a:r>
          </a:p>
          <a:p>
            <a:pPr indent="-406400">
              <a:buSzPts val="2800"/>
              <a:buFont typeface="Calibri"/>
              <a:buChar char="●"/>
            </a:pPr>
            <a:r>
              <a:rPr lang="en-US" sz="2800" dirty="0">
                <a:solidFill>
                  <a:srgbClr val="51565E"/>
                </a:solidFill>
                <a:highlight>
                  <a:schemeClr val="lt1"/>
                </a:highlight>
                <a:latin typeface="Roboto"/>
                <a:ea typeface="Roboto"/>
                <a:cs typeface="Roboto"/>
                <a:sym typeface="Roboto"/>
              </a:rPr>
              <a:t>The HR's of the Company will register by providing the details of their company</a:t>
            </a:r>
          </a:p>
          <a:p>
            <a:pPr marL="457200" lvl="0" indent="-406400" algn="l" rtl="0">
              <a:lnSpc>
                <a:spcPct val="90000"/>
              </a:lnSpc>
              <a:spcBef>
                <a:spcPts val="1200"/>
              </a:spcBef>
              <a:spcAft>
                <a:spcPts val="0"/>
              </a:spcAft>
              <a:buSzPts val="2800"/>
              <a:buChar char="●"/>
            </a:pPr>
            <a:endParaRPr lang="en-US" sz="2800" dirty="0"/>
          </a:p>
          <a:p>
            <a:pPr marL="0" lvl="0" indent="0" algn="l" rtl="0">
              <a:lnSpc>
                <a:spcPct val="90000"/>
              </a:lnSpc>
              <a:spcBef>
                <a:spcPts val="1200"/>
              </a:spcBef>
              <a:spcAft>
                <a:spcPts val="0"/>
              </a:spcAft>
              <a:buNone/>
            </a:pPr>
            <a:endParaRPr sz="2800" dirty="0"/>
          </a:p>
          <a:p>
            <a:pPr marL="0" lvl="0" indent="0" algn="l" rtl="0">
              <a:lnSpc>
                <a:spcPct val="90000"/>
              </a:lnSpc>
              <a:spcBef>
                <a:spcPts val="1200"/>
              </a:spcBef>
              <a:spcAft>
                <a:spcPts val="0"/>
              </a:spcAft>
              <a:buNone/>
            </a:pPr>
            <a:endParaRPr sz="2800" dirty="0"/>
          </a:p>
          <a:p>
            <a:pPr marL="0" lvl="0" indent="0" algn="l" rtl="0">
              <a:lnSpc>
                <a:spcPct val="90000"/>
              </a:lnSpc>
              <a:spcBef>
                <a:spcPts val="1200"/>
              </a:spcBef>
              <a:spcAft>
                <a:spcPts val="0"/>
              </a:spcAft>
              <a:buNone/>
            </a:pPr>
            <a:endParaRPr sz="2800" dirty="0"/>
          </a:p>
          <a:p>
            <a:pPr marL="0" lvl="0" indent="0" algn="l" rtl="0">
              <a:lnSpc>
                <a:spcPct val="90000"/>
              </a:lnSpc>
              <a:spcBef>
                <a:spcPts val="1200"/>
              </a:spcBef>
              <a:spcAft>
                <a:spcPts val="0"/>
              </a:spcAft>
              <a:buNone/>
            </a:pPr>
            <a:endParaRPr sz="2800" dirty="0"/>
          </a:p>
        </p:txBody>
      </p:sp>
      <p:sp>
        <p:nvSpPr>
          <p:cNvPr id="349" name="Google Shape;349;p14"/>
          <p:cNvSpPr/>
          <p:nvPr/>
        </p:nvSpPr>
        <p:spPr>
          <a:xfrm>
            <a:off x="1097280" y="6435049"/>
            <a:ext cx="315622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Sai Krishna Gad</a:t>
            </a:r>
            <a:r>
              <a:rPr lang="en-US" sz="1800">
                <a:solidFill>
                  <a:schemeClr val="dk1"/>
                </a:solidFill>
                <a:latin typeface="Times New Roman"/>
                <a:ea typeface="Times New Roman"/>
                <a:cs typeface="Times New Roman"/>
                <a:sym typeface="Times New Roman"/>
              </a:rPr>
              <a:t>d</a:t>
            </a:r>
            <a:r>
              <a:rPr lang="en-US" sz="1800" b="0" i="0" u="none" strike="noStrike" cap="none">
                <a:solidFill>
                  <a:schemeClr val="dk1"/>
                </a:solidFill>
                <a:latin typeface="Times New Roman"/>
                <a:ea typeface="Times New Roman"/>
                <a:cs typeface="Times New Roman"/>
                <a:sym typeface="Times New Roman"/>
              </a:rPr>
              <a:t>e</a:t>
            </a:r>
            <a:endParaRPr sz="1400" b="0" i="0" u="none" strike="noStrike" cap="none">
              <a:solidFill>
                <a:srgbClr val="000000"/>
              </a:solidFill>
              <a:latin typeface="Arial"/>
              <a:ea typeface="Arial"/>
              <a:cs typeface="Arial"/>
              <a:sym typeface="Arial"/>
            </a:endParaRPr>
          </a:p>
        </p:txBody>
      </p:sp>
      <p:sp>
        <p:nvSpPr>
          <p:cNvPr id="350" name="Google Shape;350;p14"/>
          <p:cNvSpPr/>
          <p:nvPr/>
        </p:nvSpPr>
        <p:spPr>
          <a:xfrm>
            <a:off x="9946646" y="6435049"/>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dirty="0">
                <a:solidFill>
                  <a:schemeClr val="dk1"/>
                </a:solidFill>
                <a:latin typeface="Times New Roman"/>
                <a:ea typeface="Times New Roman"/>
                <a:cs typeface="Times New Roman"/>
                <a:sym typeface="Times New Roman"/>
              </a:rPr>
              <a:t>         </a:t>
            </a:r>
            <a:r>
              <a:rPr lang="en-US" sz="2000" dirty="0">
                <a:solidFill>
                  <a:schemeClr val="dk1"/>
                </a:solidFill>
                <a:latin typeface="Times New Roman"/>
                <a:ea typeface="Times New Roman"/>
                <a:cs typeface="Times New Roman"/>
                <a:sym typeface="Times New Roman"/>
              </a:rPr>
              <a:t>28</a:t>
            </a:r>
            <a:endParaRPr sz="16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Admin Login Entry</a:t>
            </a:r>
            <a:endParaRPr/>
          </a:p>
        </p:txBody>
      </p:sp>
      <p:sp>
        <p:nvSpPr>
          <p:cNvPr id="348" name="Google Shape;348;p1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457200" lvl="0" indent="-406400" algn="l" rtl="0">
              <a:lnSpc>
                <a:spcPct val="90000"/>
              </a:lnSpc>
              <a:spcBef>
                <a:spcPts val="1200"/>
              </a:spcBef>
              <a:spcAft>
                <a:spcPts val="0"/>
              </a:spcAft>
              <a:buSzPts val="2800"/>
              <a:buChar char="●"/>
            </a:pPr>
            <a:r>
              <a:rPr lang="en-US" sz="2800" dirty="0"/>
              <a:t>There will be no registration required for admin login since we will give admin credentials.</a:t>
            </a:r>
          </a:p>
          <a:p>
            <a:pPr marL="0" lvl="0" indent="0" algn="l" rtl="0">
              <a:lnSpc>
                <a:spcPct val="90000"/>
              </a:lnSpc>
              <a:spcBef>
                <a:spcPts val="1200"/>
              </a:spcBef>
              <a:spcAft>
                <a:spcPts val="0"/>
              </a:spcAft>
              <a:buNone/>
            </a:pPr>
            <a:endParaRPr sz="2800" dirty="0"/>
          </a:p>
          <a:p>
            <a:pPr marL="0" lvl="0" indent="0" algn="l" rtl="0">
              <a:lnSpc>
                <a:spcPct val="90000"/>
              </a:lnSpc>
              <a:spcBef>
                <a:spcPts val="1200"/>
              </a:spcBef>
              <a:spcAft>
                <a:spcPts val="0"/>
              </a:spcAft>
              <a:buNone/>
            </a:pPr>
            <a:endParaRPr sz="2800" dirty="0"/>
          </a:p>
          <a:p>
            <a:pPr marL="457200" lvl="0" indent="-406400" algn="l" rtl="0">
              <a:lnSpc>
                <a:spcPct val="90000"/>
              </a:lnSpc>
              <a:spcBef>
                <a:spcPts val="1200"/>
              </a:spcBef>
              <a:spcAft>
                <a:spcPts val="0"/>
              </a:spcAft>
              <a:buSzPts val="2800"/>
              <a:buChar char="●"/>
            </a:pPr>
            <a:r>
              <a:rPr lang="en-US" sz="2800" dirty="0"/>
              <a:t>In this way we can minimize the fake registrations for admin.</a:t>
            </a:r>
            <a:endParaRPr sz="2800" dirty="0"/>
          </a:p>
          <a:p>
            <a:pPr marL="0" lvl="0" indent="0" algn="l" rtl="0">
              <a:lnSpc>
                <a:spcPct val="90000"/>
              </a:lnSpc>
              <a:spcBef>
                <a:spcPts val="1200"/>
              </a:spcBef>
              <a:spcAft>
                <a:spcPts val="0"/>
              </a:spcAft>
              <a:buNone/>
            </a:pPr>
            <a:endParaRPr sz="2800" dirty="0"/>
          </a:p>
          <a:p>
            <a:pPr marL="0" lvl="0" indent="0" algn="l" rtl="0">
              <a:lnSpc>
                <a:spcPct val="90000"/>
              </a:lnSpc>
              <a:spcBef>
                <a:spcPts val="1200"/>
              </a:spcBef>
              <a:spcAft>
                <a:spcPts val="0"/>
              </a:spcAft>
              <a:buNone/>
            </a:pPr>
            <a:endParaRPr sz="2800" dirty="0"/>
          </a:p>
        </p:txBody>
      </p:sp>
      <p:sp>
        <p:nvSpPr>
          <p:cNvPr id="349" name="Google Shape;349;p14"/>
          <p:cNvSpPr/>
          <p:nvPr/>
        </p:nvSpPr>
        <p:spPr>
          <a:xfrm>
            <a:off x="1097280" y="6435049"/>
            <a:ext cx="315622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Sai Krishna Gad</a:t>
            </a:r>
            <a:r>
              <a:rPr lang="en-US" sz="1800">
                <a:solidFill>
                  <a:schemeClr val="dk1"/>
                </a:solidFill>
                <a:latin typeface="Times New Roman"/>
                <a:ea typeface="Times New Roman"/>
                <a:cs typeface="Times New Roman"/>
                <a:sym typeface="Times New Roman"/>
              </a:rPr>
              <a:t>d</a:t>
            </a:r>
            <a:r>
              <a:rPr lang="en-US" sz="1800" b="0" i="0" u="none" strike="noStrike" cap="none">
                <a:solidFill>
                  <a:schemeClr val="dk1"/>
                </a:solidFill>
                <a:latin typeface="Times New Roman"/>
                <a:ea typeface="Times New Roman"/>
                <a:cs typeface="Times New Roman"/>
                <a:sym typeface="Times New Roman"/>
              </a:rPr>
              <a:t>e</a:t>
            </a:r>
            <a:endParaRPr sz="1400" b="0" i="0" u="none" strike="noStrike" cap="none">
              <a:solidFill>
                <a:srgbClr val="000000"/>
              </a:solidFill>
              <a:latin typeface="Arial"/>
              <a:ea typeface="Arial"/>
              <a:cs typeface="Arial"/>
              <a:sym typeface="Arial"/>
            </a:endParaRPr>
          </a:p>
        </p:txBody>
      </p:sp>
      <p:sp>
        <p:nvSpPr>
          <p:cNvPr id="350" name="Google Shape;350;p14"/>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29</a:t>
            </a:r>
            <a:endParaRPr sz="1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21334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
          <p:cNvSpPr txBox="1">
            <a:spLocks noGrp="1"/>
          </p:cNvSpPr>
          <p:nvPr>
            <p:ph type="title"/>
          </p:nvPr>
        </p:nvSpPr>
        <p:spPr>
          <a:xfrm>
            <a:off x="1169199" y="304596"/>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dirty="0"/>
              <a:t>Agenda</a:t>
            </a:r>
            <a:endParaRPr dirty="0"/>
          </a:p>
        </p:txBody>
      </p:sp>
      <p:sp>
        <p:nvSpPr>
          <p:cNvPr id="130" name="Google Shape;130;p3"/>
          <p:cNvSpPr/>
          <p:nvPr/>
        </p:nvSpPr>
        <p:spPr>
          <a:xfrm>
            <a:off x="9946646" y="6408085"/>
            <a:ext cx="1428108"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3</a:t>
            </a:r>
            <a:endParaRPr sz="1600" b="0" i="0" u="none" strike="noStrike" cap="none">
              <a:solidFill>
                <a:srgbClr val="000000"/>
              </a:solidFill>
              <a:latin typeface="Arial"/>
              <a:ea typeface="Arial"/>
              <a:cs typeface="Arial"/>
              <a:sym typeface="Arial"/>
            </a:endParaRPr>
          </a:p>
        </p:txBody>
      </p:sp>
      <p:sp>
        <p:nvSpPr>
          <p:cNvPr id="131" name="Google Shape;131;p3"/>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Shashank Chennu</a:t>
            </a:r>
            <a:endParaRPr sz="1400" b="0" i="0" u="none" strike="noStrike" cap="none">
              <a:solidFill>
                <a:srgbClr val="000000"/>
              </a:solidFill>
              <a:latin typeface="Arial"/>
              <a:ea typeface="Arial"/>
              <a:cs typeface="Arial"/>
              <a:sym typeface="Arial"/>
            </a:endParaRPr>
          </a:p>
        </p:txBody>
      </p:sp>
      <p:graphicFrame>
        <p:nvGraphicFramePr>
          <p:cNvPr id="2" name="Diagram 1">
            <a:extLst>
              <a:ext uri="{FF2B5EF4-FFF2-40B4-BE49-F238E27FC236}">
                <a16:creationId xmlns:a16="http://schemas.microsoft.com/office/drawing/2014/main" id="{C188D24E-9BC5-98CD-D8B4-F89E955DB38B}"/>
              </a:ext>
            </a:extLst>
          </p:cNvPr>
          <p:cNvGraphicFramePr/>
          <p:nvPr>
            <p:extLst>
              <p:ext uri="{D42A27DB-BD31-4B8C-83A1-F6EECF244321}">
                <p14:modId xmlns:p14="http://schemas.microsoft.com/office/powerpoint/2010/main" val="2482543354"/>
              </p:ext>
            </p:extLst>
          </p:nvPr>
        </p:nvGraphicFramePr>
        <p:xfrm>
          <a:off x="2033370" y="2078258"/>
          <a:ext cx="7683928" cy="3452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5f334dafd9_3_85"/>
          <p:cNvSpPr txBox="1">
            <a:spLocks noGrp="1"/>
          </p:cNvSpPr>
          <p:nvPr>
            <p:ph type="title"/>
          </p:nvPr>
        </p:nvSpPr>
        <p:spPr>
          <a:xfrm>
            <a:off x="1097275" y="-163776"/>
            <a:ext cx="10058400" cy="1901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Lessons Learnt:</a:t>
            </a:r>
            <a:endParaRPr/>
          </a:p>
        </p:txBody>
      </p:sp>
      <p:sp>
        <p:nvSpPr>
          <p:cNvPr id="356" name="Google Shape;356;g15f334dafd9_3_85"/>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457200" lvl="0" indent="-406400" algn="l" rtl="0">
              <a:lnSpc>
                <a:spcPct val="90000"/>
              </a:lnSpc>
              <a:spcBef>
                <a:spcPts val="1200"/>
              </a:spcBef>
              <a:spcAft>
                <a:spcPts val="0"/>
              </a:spcAft>
              <a:buSzPts val="2800"/>
              <a:buChar char="●"/>
            </a:pPr>
            <a:r>
              <a:rPr lang="en-US" sz="2800" dirty="0"/>
              <a:t>We are new to this technology and usage of Robot 3T. At the start we faced issues for connecting the data.</a:t>
            </a:r>
            <a:endParaRPr sz="2800" dirty="0"/>
          </a:p>
          <a:p>
            <a:pPr marL="0" lvl="0" indent="0" algn="l" rtl="0">
              <a:lnSpc>
                <a:spcPct val="90000"/>
              </a:lnSpc>
              <a:spcBef>
                <a:spcPts val="1200"/>
              </a:spcBef>
              <a:spcAft>
                <a:spcPts val="0"/>
              </a:spcAft>
              <a:buNone/>
            </a:pPr>
            <a:endParaRPr sz="2800" dirty="0"/>
          </a:p>
          <a:p>
            <a:pPr marL="457200" lvl="0" indent="-406400" algn="l" rtl="0">
              <a:lnSpc>
                <a:spcPct val="90000"/>
              </a:lnSpc>
              <a:spcBef>
                <a:spcPts val="1200"/>
              </a:spcBef>
              <a:spcAft>
                <a:spcPts val="0"/>
              </a:spcAft>
              <a:buSzPts val="2800"/>
              <a:buChar char="●"/>
            </a:pPr>
            <a:r>
              <a:rPr lang="en-US" sz="2800" dirty="0"/>
              <a:t>We faced a challenge while learning NODE JS using in backend. It is like a daily challenge while we integrate new improvement in project.</a:t>
            </a:r>
            <a:endParaRPr sz="2800" dirty="0"/>
          </a:p>
          <a:p>
            <a:pPr marL="0" lvl="0" indent="0" algn="l" rtl="0">
              <a:lnSpc>
                <a:spcPct val="90000"/>
              </a:lnSpc>
              <a:spcBef>
                <a:spcPts val="1200"/>
              </a:spcBef>
              <a:spcAft>
                <a:spcPts val="0"/>
              </a:spcAft>
              <a:buNone/>
            </a:pPr>
            <a:endParaRPr sz="2800" dirty="0"/>
          </a:p>
          <a:p>
            <a:pPr marL="457200" lvl="0" indent="0" algn="l" rtl="0">
              <a:lnSpc>
                <a:spcPct val="90000"/>
              </a:lnSpc>
              <a:spcBef>
                <a:spcPts val="1200"/>
              </a:spcBef>
              <a:spcAft>
                <a:spcPts val="0"/>
              </a:spcAft>
              <a:buNone/>
            </a:pPr>
            <a:endParaRPr sz="2800" dirty="0"/>
          </a:p>
        </p:txBody>
      </p:sp>
      <p:sp>
        <p:nvSpPr>
          <p:cNvPr id="357" name="Google Shape;357;g15f334dafd9_3_85"/>
          <p:cNvSpPr/>
          <p:nvPr/>
        </p:nvSpPr>
        <p:spPr>
          <a:xfrm>
            <a:off x="1097277" y="6463072"/>
            <a:ext cx="315622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358" name="Google Shape;358;g15f334dafd9_3_85"/>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30</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5f334dafd9_3_90"/>
          <p:cNvSpPr txBox="1">
            <a:spLocks noGrp="1"/>
          </p:cNvSpPr>
          <p:nvPr>
            <p:ph type="title"/>
          </p:nvPr>
        </p:nvSpPr>
        <p:spPr>
          <a:xfrm>
            <a:off x="1097275" y="-178376"/>
            <a:ext cx="10357200" cy="20241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Outcomes:</a:t>
            </a:r>
            <a:endParaRPr/>
          </a:p>
        </p:txBody>
      </p:sp>
      <p:sp>
        <p:nvSpPr>
          <p:cNvPr id="364" name="Google Shape;364;g15f334dafd9_3_90"/>
          <p:cNvSpPr txBox="1">
            <a:spLocks noGrp="1"/>
          </p:cNvSpPr>
          <p:nvPr>
            <p:ph type="body" idx="1"/>
          </p:nvPr>
        </p:nvSpPr>
        <p:spPr>
          <a:xfrm>
            <a:off x="1021080" y="1845734"/>
            <a:ext cx="10058400" cy="4023300"/>
          </a:xfrm>
          <a:prstGeom prst="rect">
            <a:avLst/>
          </a:prstGeom>
          <a:noFill/>
          <a:ln>
            <a:noFill/>
          </a:ln>
        </p:spPr>
        <p:txBody>
          <a:bodyPr spcFirstLastPara="1" wrap="square" lIns="0" tIns="45700" rIns="0" bIns="45700" anchor="t" anchorCtr="0">
            <a:noAutofit/>
          </a:bodyPr>
          <a:lstStyle/>
          <a:p>
            <a:pPr marL="457200" lvl="0" indent="-406400" algn="l" rtl="0">
              <a:lnSpc>
                <a:spcPct val="80000"/>
              </a:lnSpc>
              <a:spcBef>
                <a:spcPts val="1200"/>
              </a:spcBef>
              <a:spcAft>
                <a:spcPts val="0"/>
              </a:spcAft>
              <a:buSzPts val="2800"/>
              <a:buChar char="●"/>
            </a:pPr>
            <a:r>
              <a:rPr lang="en-US" sz="2800"/>
              <a:t> Till now we are successfully done with registration page and we are able to login which directs to the dashboard of particular login.</a:t>
            </a:r>
            <a:endParaRPr sz="2800"/>
          </a:p>
          <a:p>
            <a:pPr marL="0" lvl="0" indent="0" algn="l" rtl="0">
              <a:lnSpc>
                <a:spcPct val="80000"/>
              </a:lnSpc>
              <a:spcBef>
                <a:spcPts val="1200"/>
              </a:spcBef>
              <a:spcAft>
                <a:spcPts val="0"/>
              </a:spcAft>
              <a:buClr>
                <a:schemeClr val="dk1"/>
              </a:buClr>
              <a:buSzPts val="1100"/>
              <a:buFont typeface="Arial"/>
              <a:buNone/>
            </a:pPr>
            <a:endParaRPr sz="2800"/>
          </a:p>
          <a:p>
            <a:pPr marL="457200" lvl="0" indent="-406400" algn="l" rtl="0">
              <a:lnSpc>
                <a:spcPct val="80000"/>
              </a:lnSpc>
              <a:spcBef>
                <a:spcPts val="1200"/>
              </a:spcBef>
              <a:spcAft>
                <a:spcPts val="0"/>
              </a:spcAft>
              <a:buSzPts val="2800"/>
              <a:buChar char="●"/>
            </a:pPr>
            <a:r>
              <a:rPr lang="en-US" sz="2800"/>
              <a:t>Successfully the signup data is stored in the database server using mongodb.</a:t>
            </a:r>
            <a:endParaRPr sz="2800"/>
          </a:p>
          <a:p>
            <a:pPr marL="0" lvl="0" indent="0" algn="l" rtl="0">
              <a:lnSpc>
                <a:spcPct val="80000"/>
              </a:lnSpc>
              <a:spcBef>
                <a:spcPts val="1200"/>
              </a:spcBef>
              <a:spcAft>
                <a:spcPts val="0"/>
              </a:spcAft>
              <a:buClr>
                <a:schemeClr val="dk1"/>
              </a:buClr>
              <a:buSzPts val="1100"/>
              <a:buFont typeface="Arial"/>
              <a:buNone/>
            </a:pPr>
            <a:endParaRPr sz="2800"/>
          </a:p>
          <a:p>
            <a:pPr marL="0" lvl="0" indent="0" algn="l" rtl="0">
              <a:lnSpc>
                <a:spcPct val="80000"/>
              </a:lnSpc>
              <a:spcBef>
                <a:spcPts val="1200"/>
              </a:spcBef>
              <a:spcAft>
                <a:spcPts val="0"/>
              </a:spcAft>
              <a:buClr>
                <a:schemeClr val="dk1"/>
              </a:buClr>
              <a:buSzPts val="1018"/>
              <a:buFont typeface="Arial"/>
              <a:buNone/>
            </a:pPr>
            <a:r>
              <a:rPr lang="en-US" sz="2800"/>
              <a:t>.</a:t>
            </a:r>
            <a:endParaRPr sz="2800"/>
          </a:p>
          <a:p>
            <a:pPr marL="0" lvl="0" indent="0" algn="l" rtl="0">
              <a:lnSpc>
                <a:spcPct val="80000"/>
              </a:lnSpc>
              <a:spcBef>
                <a:spcPts val="1200"/>
              </a:spcBef>
              <a:spcAft>
                <a:spcPts val="0"/>
              </a:spcAft>
              <a:buClr>
                <a:schemeClr val="dk1"/>
              </a:buClr>
              <a:buSzPts val="1018"/>
              <a:buFont typeface="Arial"/>
              <a:buNone/>
            </a:pPr>
            <a:endParaRPr sz="2800"/>
          </a:p>
          <a:p>
            <a:pPr marL="0" lvl="0" indent="0" algn="l" rtl="0">
              <a:lnSpc>
                <a:spcPct val="80000"/>
              </a:lnSpc>
              <a:spcBef>
                <a:spcPts val="1200"/>
              </a:spcBef>
              <a:spcAft>
                <a:spcPts val="200"/>
              </a:spcAft>
              <a:buSzPts val="1018"/>
              <a:buNone/>
            </a:pPr>
            <a:endParaRPr sz="2800"/>
          </a:p>
        </p:txBody>
      </p:sp>
      <p:sp>
        <p:nvSpPr>
          <p:cNvPr id="365" name="Google Shape;365;g15f334dafd9_3_90"/>
          <p:cNvSpPr/>
          <p:nvPr/>
        </p:nvSpPr>
        <p:spPr>
          <a:xfrm>
            <a:off x="1097277" y="6463072"/>
            <a:ext cx="315622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366" name="Google Shape;366;g15f334dafd9_3_90"/>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31</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15f334dafd9_3_95"/>
          <p:cNvSpPr txBox="1">
            <a:spLocks noGrp="1"/>
          </p:cNvSpPr>
          <p:nvPr>
            <p:ph type="title"/>
          </p:nvPr>
        </p:nvSpPr>
        <p:spPr>
          <a:xfrm>
            <a:off x="1097275" y="-204726"/>
            <a:ext cx="10058400" cy="19422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Future Implementations:</a:t>
            </a:r>
            <a:endParaRPr/>
          </a:p>
        </p:txBody>
      </p:sp>
      <p:sp>
        <p:nvSpPr>
          <p:cNvPr id="372" name="Google Shape;372;g15f334dafd9_3_95"/>
          <p:cNvSpPr/>
          <p:nvPr/>
        </p:nvSpPr>
        <p:spPr>
          <a:xfrm>
            <a:off x="1097277" y="6463072"/>
            <a:ext cx="315622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grpSp>
        <p:nvGrpSpPr>
          <p:cNvPr id="373" name="Google Shape;373;g15f334dafd9_3_95"/>
          <p:cNvGrpSpPr/>
          <p:nvPr/>
        </p:nvGrpSpPr>
        <p:grpSpPr>
          <a:xfrm>
            <a:off x="4301932" y="2260056"/>
            <a:ext cx="3379598" cy="3379578"/>
            <a:chOff x="635547" y="349708"/>
            <a:chExt cx="3379598" cy="3379578"/>
          </a:xfrm>
        </p:grpSpPr>
        <p:sp>
          <p:nvSpPr>
            <p:cNvPr id="374" name="Google Shape;374;g15f334dafd9_3_95"/>
            <p:cNvSpPr/>
            <p:nvPr/>
          </p:nvSpPr>
          <p:spPr>
            <a:xfrm>
              <a:off x="635573" y="349708"/>
              <a:ext cx="3379572" cy="3379572"/>
            </a:xfrm>
            <a:prstGeom prst="pie">
              <a:avLst>
                <a:gd name="adj1" fmla="val 16200000"/>
                <a:gd name="adj2" fmla="val 1800000"/>
              </a:avLst>
            </a:prstGeom>
            <a:solidFill>
              <a:srgbClr val="E3831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g15f334dafd9_3_95"/>
            <p:cNvSpPr txBox="1"/>
            <p:nvPr/>
          </p:nvSpPr>
          <p:spPr>
            <a:xfrm>
              <a:off x="2473014" y="973319"/>
              <a:ext cx="1146640" cy="1126524"/>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How students can apply for jobs</a:t>
              </a:r>
              <a:endParaRPr/>
            </a:p>
          </p:txBody>
        </p:sp>
        <p:sp>
          <p:nvSpPr>
            <p:cNvPr id="376" name="Google Shape;376;g15f334dafd9_3_95"/>
            <p:cNvSpPr/>
            <p:nvPr/>
          </p:nvSpPr>
          <p:spPr>
            <a:xfrm>
              <a:off x="635547" y="349714"/>
              <a:ext cx="3379572" cy="3379572"/>
            </a:xfrm>
            <a:prstGeom prst="pie">
              <a:avLst>
                <a:gd name="adj1" fmla="val 1800000"/>
                <a:gd name="adj2" fmla="val 9000000"/>
              </a:avLst>
            </a:prstGeom>
            <a:solidFill>
              <a:srgbClr val="E3831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15f334dafd9_3_95"/>
            <p:cNvSpPr txBox="1"/>
            <p:nvPr/>
          </p:nvSpPr>
          <p:spPr>
            <a:xfrm>
              <a:off x="1560906" y="2482063"/>
              <a:ext cx="1528854" cy="1046058"/>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How a company can post job offers</a:t>
              </a:r>
              <a:endParaRPr/>
            </a:p>
          </p:txBody>
        </p:sp>
        <p:sp>
          <p:nvSpPr>
            <p:cNvPr id="378" name="Google Shape;378;g15f334dafd9_3_95"/>
            <p:cNvSpPr/>
            <p:nvPr/>
          </p:nvSpPr>
          <p:spPr>
            <a:xfrm>
              <a:off x="635547" y="349714"/>
              <a:ext cx="3379572" cy="3379572"/>
            </a:xfrm>
            <a:prstGeom prst="pie">
              <a:avLst>
                <a:gd name="adj1" fmla="val 9000000"/>
                <a:gd name="adj2" fmla="val 16200000"/>
              </a:avLst>
            </a:prstGeom>
            <a:solidFill>
              <a:srgbClr val="E3831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15f334dafd9_3_95"/>
            <p:cNvSpPr txBox="1"/>
            <p:nvPr/>
          </p:nvSpPr>
          <p:spPr>
            <a:xfrm>
              <a:off x="997644" y="1013559"/>
              <a:ext cx="1146640" cy="1126524"/>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How admin can identify fake data and reject them</a:t>
              </a:r>
              <a:endParaRPr/>
            </a:p>
          </p:txBody>
        </p:sp>
      </p:grpSp>
      <p:sp>
        <p:nvSpPr>
          <p:cNvPr id="380" name="Google Shape;380;g15f334dafd9_3_95"/>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32</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a:t>Obstacles</a:t>
            </a:r>
            <a:endParaRPr/>
          </a:p>
        </p:txBody>
      </p:sp>
      <p:sp>
        <p:nvSpPr>
          <p:cNvPr id="386" name="Google Shape;386;p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114300" lvl="0" indent="0" algn="l" rtl="0">
              <a:lnSpc>
                <a:spcPct val="90000"/>
              </a:lnSpc>
              <a:spcBef>
                <a:spcPts val="1200"/>
              </a:spcBef>
              <a:spcAft>
                <a:spcPts val="0"/>
              </a:spcAft>
              <a:buSzPts val="1800"/>
              <a:buNone/>
            </a:pPr>
            <a:r>
              <a:rPr lang="en-US" sz="2800" dirty="0"/>
              <a:t>When we are creating an admin page we came across an issue that any people can sign up as an admin and can get full powers of administrator which causes connection loss between students and companies by fake administrator.</a:t>
            </a:r>
            <a:endParaRPr dirty="0"/>
          </a:p>
          <a:p>
            <a:pPr marL="457200" lvl="0" indent="-228600" algn="l" rtl="0">
              <a:lnSpc>
                <a:spcPct val="90000"/>
              </a:lnSpc>
              <a:spcBef>
                <a:spcPts val="1200"/>
              </a:spcBef>
              <a:spcAft>
                <a:spcPts val="0"/>
              </a:spcAft>
              <a:buSzPts val="1800"/>
              <a:buFont typeface="Arial"/>
              <a:buNone/>
            </a:pPr>
            <a:endParaRPr sz="2800" dirty="0"/>
          </a:p>
          <a:p>
            <a:pPr marL="114300" lvl="0" indent="0" algn="l" rtl="0">
              <a:lnSpc>
                <a:spcPct val="90000"/>
              </a:lnSpc>
              <a:spcBef>
                <a:spcPts val="1200"/>
              </a:spcBef>
              <a:spcAft>
                <a:spcPts val="0"/>
              </a:spcAft>
              <a:buSzPts val="1800"/>
              <a:buNone/>
            </a:pPr>
            <a:r>
              <a:rPr lang="en-US" sz="2800" b="1" dirty="0"/>
              <a:t>Solution: </a:t>
            </a:r>
            <a:r>
              <a:rPr lang="en-US" sz="2800" dirty="0"/>
              <a:t>Avoid Creating an account, but can get only login credentials by app developer to access his/her powers as an administrator.</a:t>
            </a:r>
            <a:endParaRPr dirty="0"/>
          </a:p>
        </p:txBody>
      </p:sp>
      <p:sp>
        <p:nvSpPr>
          <p:cNvPr id="387" name="Google Shape;387;p7"/>
          <p:cNvSpPr/>
          <p:nvPr/>
        </p:nvSpPr>
        <p:spPr>
          <a:xfrm>
            <a:off x="1097277" y="6463072"/>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388" name="Google Shape;388;p7"/>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33</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15e6b2316dc_1_11"/>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SzPts val="4800"/>
              <a:buNone/>
            </a:pPr>
            <a:r>
              <a:rPr lang="en-US"/>
              <a:t>Summary:</a:t>
            </a:r>
            <a:endParaRPr/>
          </a:p>
        </p:txBody>
      </p:sp>
      <p:sp>
        <p:nvSpPr>
          <p:cNvPr id="394" name="Google Shape;394;g15e6b2316dc_1_11"/>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fontScale="70000" lnSpcReduction="20000"/>
          </a:bodyPr>
          <a:lstStyle/>
          <a:p>
            <a:pPr marL="457200" lvl="0" indent="-409386" algn="l" rtl="0">
              <a:lnSpc>
                <a:spcPct val="90000"/>
              </a:lnSpc>
              <a:spcBef>
                <a:spcPts val="1200"/>
              </a:spcBef>
              <a:spcAft>
                <a:spcPts val="0"/>
              </a:spcAft>
              <a:buSzPct val="100000"/>
              <a:buChar char="●"/>
            </a:pPr>
            <a:r>
              <a:rPr lang="en-US" sz="4067"/>
              <a:t>Developing a web application , which is useful for students to enhance their practical knowledge by gaining work experience.</a:t>
            </a:r>
            <a:endParaRPr sz="4067"/>
          </a:p>
          <a:p>
            <a:pPr marL="457200" lvl="0" indent="0" algn="l" rtl="0">
              <a:lnSpc>
                <a:spcPct val="90000"/>
              </a:lnSpc>
              <a:spcBef>
                <a:spcPts val="1200"/>
              </a:spcBef>
              <a:spcAft>
                <a:spcPts val="0"/>
              </a:spcAft>
              <a:buNone/>
            </a:pPr>
            <a:endParaRPr sz="4067"/>
          </a:p>
          <a:p>
            <a:pPr marL="457200" lvl="0" indent="-409386" algn="l" rtl="0">
              <a:lnSpc>
                <a:spcPct val="90000"/>
              </a:lnSpc>
              <a:spcBef>
                <a:spcPts val="1200"/>
              </a:spcBef>
              <a:spcAft>
                <a:spcPts val="0"/>
              </a:spcAft>
              <a:buSzPct val="100000"/>
              <a:buChar char="●"/>
            </a:pPr>
            <a:r>
              <a:rPr lang="en-US" sz="4067"/>
              <a:t> Used html , css, node js , mongodb.</a:t>
            </a:r>
            <a:endParaRPr sz="4067"/>
          </a:p>
          <a:p>
            <a:pPr marL="457200" lvl="0" indent="0" algn="l" rtl="0">
              <a:lnSpc>
                <a:spcPct val="90000"/>
              </a:lnSpc>
              <a:spcBef>
                <a:spcPts val="1200"/>
              </a:spcBef>
              <a:spcAft>
                <a:spcPts val="0"/>
              </a:spcAft>
              <a:buNone/>
            </a:pPr>
            <a:endParaRPr sz="4067"/>
          </a:p>
          <a:p>
            <a:pPr marL="457200" lvl="0" indent="-409386" algn="l" rtl="0">
              <a:lnSpc>
                <a:spcPct val="90000"/>
              </a:lnSpc>
              <a:spcBef>
                <a:spcPts val="1200"/>
              </a:spcBef>
              <a:spcAft>
                <a:spcPts val="0"/>
              </a:spcAft>
              <a:buSzPct val="100000"/>
              <a:buChar char="●"/>
            </a:pPr>
            <a:r>
              <a:rPr lang="en-US" sz="4067"/>
              <a:t>github link:  </a:t>
            </a:r>
            <a:endParaRPr sz="4067"/>
          </a:p>
          <a:p>
            <a:pPr marL="457200" lvl="0" indent="0" algn="l" rtl="0">
              <a:lnSpc>
                <a:spcPct val="90000"/>
              </a:lnSpc>
              <a:spcBef>
                <a:spcPts val="1200"/>
              </a:spcBef>
              <a:spcAft>
                <a:spcPts val="0"/>
              </a:spcAft>
              <a:buNone/>
            </a:pPr>
            <a:r>
              <a:rPr lang="en-US" sz="4067" u="sng">
                <a:solidFill>
                  <a:schemeClr val="hlink"/>
                </a:solidFill>
                <a:hlinkClick r:id="rId3"/>
              </a:rPr>
              <a:t>https://github.com/anushaporeddy030697/student_internship_management</a:t>
            </a:r>
            <a:endParaRPr sz="4067"/>
          </a:p>
          <a:p>
            <a:pPr marL="0" lvl="0" indent="0" algn="l" rtl="0">
              <a:lnSpc>
                <a:spcPct val="90000"/>
              </a:lnSpc>
              <a:spcBef>
                <a:spcPts val="1200"/>
              </a:spcBef>
              <a:spcAft>
                <a:spcPts val="0"/>
              </a:spcAft>
              <a:buClr>
                <a:schemeClr val="dk1"/>
              </a:buClr>
              <a:buSzPct val="39285"/>
              <a:buFont typeface="Arial"/>
              <a:buNone/>
            </a:pPr>
            <a:endParaRPr sz="2800"/>
          </a:p>
          <a:p>
            <a:pPr marL="0" lvl="0" indent="0" algn="l" rtl="0">
              <a:lnSpc>
                <a:spcPct val="90000"/>
              </a:lnSpc>
              <a:spcBef>
                <a:spcPts val="1200"/>
              </a:spcBef>
              <a:spcAft>
                <a:spcPts val="0"/>
              </a:spcAft>
              <a:buSzPct val="64285"/>
              <a:buNone/>
            </a:pPr>
            <a:endParaRPr sz="2800"/>
          </a:p>
        </p:txBody>
      </p:sp>
      <p:sp>
        <p:nvSpPr>
          <p:cNvPr id="395" name="Google Shape;395;g15e6b2316dc_1_11"/>
          <p:cNvSpPr/>
          <p:nvPr/>
        </p:nvSpPr>
        <p:spPr>
          <a:xfrm>
            <a:off x="1097277" y="6463072"/>
            <a:ext cx="31563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Manikanta Arumilli</a:t>
            </a:r>
            <a:endParaRPr sz="1400" b="0" i="0" u="none" strike="noStrike" cap="none">
              <a:solidFill>
                <a:srgbClr val="000000"/>
              </a:solidFill>
              <a:latin typeface="Arial"/>
              <a:ea typeface="Arial"/>
              <a:cs typeface="Arial"/>
              <a:sym typeface="Arial"/>
            </a:endParaRPr>
          </a:p>
        </p:txBody>
      </p:sp>
      <p:sp>
        <p:nvSpPr>
          <p:cNvPr id="396" name="Google Shape;396;g15e6b2316dc_1_11"/>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34</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p:nvPr/>
        </p:nvSpPr>
        <p:spPr>
          <a:xfrm>
            <a:off x="0" y="0"/>
            <a:ext cx="1218631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2"/>
          <p:cNvSpPr/>
          <p:nvPr/>
        </p:nvSpPr>
        <p:spPr>
          <a:xfrm>
            <a:off x="76200" y="0"/>
            <a:ext cx="121863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txBox="1">
            <a:spLocks noGrp="1"/>
          </p:cNvSpPr>
          <p:nvPr>
            <p:ph type="title"/>
          </p:nvPr>
        </p:nvSpPr>
        <p:spPr>
          <a:xfrm>
            <a:off x="4842833" y="291256"/>
            <a:ext cx="3084844" cy="725162"/>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Times New Roman"/>
              <a:buNone/>
            </a:pPr>
            <a:r>
              <a:rPr lang="en-US" sz="3600" b="1">
                <a:solidFill>
                  <a:srgbClr val="FFFFFF"/>
                </a:solidFill>
                <a:latin typeface="Times New Roman"/>
                <a:ea typeface="Times New Roman"/>
                <a:cs typeface="Times New Roman"/>
                <a:sym typeface="Times New Roman"/>
              </a:rPr>
              <a:t>TEAM - 04</a:t>
            </a:r>
            <a:endParaRPr/>
          </a:p>
        </p:txBody>
      </p:sp>
      <p:pic>
        <p:nvPicPr>
          <p:cNvPr id="111" name="Google Shape;111;p2" descr="A person wearing glasses&#10;&#10;Description automatically generated with medium confidence"/>
          <p:cNvPicPr preferRelativeResize="0"/>
          <p:nvPr/>
        </p:nvPicPr>
        <p:blipFill rotWithShape="1">
          <a:blip r:embed="rId3">
            <a:alphaModFix/>
          </a:blip>
          <a:srcRect/>
          <a:stretch/>
        </p:blipFill>
        <p:spPr>
          <a:xfrm>
            <a:off x="5319309" y="1065767"/>
            <a:ext cx="1139400" cy="1091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568"/>
              </a:srgbClr>
            </a:outerShdw>
          </a:effectLst>
        </p:spPr>
      </p:pic>
      <p:sp>
        <p:nvSpPr>
          <p:cNvPr id="112" name="Google Shape;112;p2"/>
          <p:cNvSpPr txBox="1"/>
          <p:nvPr/>
        </p:nvSpPr>
        <p:spPr>
          <a:xfrm>
            <a:off x="4655563" y="2383575"/>
            <a:ext cx="2875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Times New Roman"/>
                <a:ea typeface="Times New Roman"/>
                <a:cs typeface="Times New Roman"/>
                <a:sym typeface="Times New Roman"/>
              </a:rPr>
              <a:t>ANUSHA POREDDY-  </a:t>
            </a:r>
            <a:endParaRPr sz="2000" b="0" i="0" u="none" strike="noStrike" cap="none">
              <a:solidFill>
                <a:srgbClr val="FFFFFF"/>
              </a:solidFill>
              <a:latin typeface="Times New Roman"/>
              <a:ea typeface="Times New Roman"/>
              <a:cs typeface="Times New Roman"/>
              <a:sym typeface="Times New Roman"/>
            </a:endParaRPr>
          </a:p>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Times New Roman"/>
                <a:ea typeface="Times New Roman"/>
                <a:cs typeface="Times New Roman"/>
                <a:sym typeface="Times New Roman"/>
              </a:rPr>
              <a:t>DataBase and Team Lead</a:t>
            </a:r>
            <a:endParaRPr sz="2000" b="0" i="0" u="none" strike="noStrike" cap="none">
              <a:solidFill>
                <a:srgbClr val="000000"/>
              </a:solidFill>
              <a:latin typeface="Arial"/>
              <a:ea typeface="Arial"/>
              <a:cs typeface="Arial"/>
              <a:sym typeface="Arial"/>
            </a:endParaRPr>
          </a:p>
        </p:txBody>
      </p:sp>
      <p:sp>
        <p:nvSpPr>
          <p:cNvPr id="113" name="Google Shape;113;p2"/>
          <p:cNvSpPr txBox="1"/>
          <p:nvPr/>
        </p:nvSpPr>
        <p:spPr>
          <a:xfrm>
            <a:off x="490022" y="2352822"/>
            <a:ext cx="30849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Arial"/>
                <a:ea typeface="Arial"/>
                <a:cs typeface="Arial"/>
                <a:sym typeface="Arial"/>
              </a:rPr>
              <a:t>SHASHANK CHENNU -        	Frontend</a:t>
            </a:r>
            <a:endParaRPr sz="2000" b="0" i="0" u="none" strike="noStrike" cap="none">
              <a:solidFill>
                <a:srgbClr val="000000"/>
              </a:solidFill>
              <a:latin typeface="Arial"/>
              <a:ea typeface="Arial"/>
              <a:cs typeface="Arial"/>
              <a:sym typeface="Arial"/>
            </a:endParaRPr>
          </a:p>
        </p:txBody>
      </p:sp>
      <p:pic>
        <p:nvPicPr>
          <p:cNvPr id="114" name="Google Shape;114;p2"/>
          <p:cNvPicPr preferRelativeResize="0"/>
          <p:nvPr/>
        </p:nvPicPr>
        <p:blipFill rotWithShape="1">
          <a:blip r:embed="rId4">
            <a:alphaModFix/>
          </a:blip>
          <a:srcRect/>
          <a:stretch/>
        </p:blipFill>
        <p:spPr>
          <a:xfrm>
            <a:off x="1124551" y="1016435"/>
            <a:ext cx="1371000" cy="11904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15" name="Google Shape;115;p2" descr="A person standing by a body of water with trees in the background&#10;&#10;Description automatically generated with medium confidence"/>
          <p:cNvPicPr preferRelativeResize="0"/>
          <p:nvPr/>
        </p:nvPicPr>
        <p:blipFill rotWithShape="1">
          <a:blip r:embed="rId5">
            <a:alphaModFix/>
          </a:blip>
          <a:srcRect/>
          <a:stretch/>
        </p:blipFill>
        <p:spPr>
          <a:xfrm>
            <a:off x="5150250" y="3661650"/>
            <a:ext cx="1477500" cy="13389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16" name="Google Shape;116;p2"/>
          <p:cNvSpPr txBox="1"/>
          <p:nvPr/>
        </p:nvSpPr>
        <p:spPr>
          <a:xfrm>
            <a:off x="4655574" y="5200575"/>
            <a:ext cx="3350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MANIKANTA AR</a:t>
            </a:r>
            <a:r>
              <a:rPr lang="en-US" sz="2000">
                <a:solidFill>
                  <a:schemeClr val="lt1"/>
                </a:solidFill>
              </a:rPr>
              <a:t>U</a:t>
            </a:r>
            <a:r>
              <a:rPr lang="en-US" sz="2000" b="0" i="0" u="none" strike="noStrike" cap="none">
                <a:solidFill>
                  <a:schemeClr val="lt1"/>
                </a:solidFill>
                <a:latin typeface="Arial"/>
                <a:ea typeface="Arial"/>
                <a:cs typeface="Arial"/>
                <a:sym typeface="Arial"/>
              </a:rPr>
              <a:t>MILLI – </a:t>
            </a:r>
            <a:endParaRPr/>
          </a:p>
          <a:p>
            <a:pPr marL="0"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	Frontend</a:t>
            </a:r>
            <a:endParaRPr/>
          </a:p>
        </p:txBody>
      </p:sp>
      <p:pic>
        <p:nvPicPr>
          <p:cNvPr id="117" name="Google Shape;117;p2" descr="A picture containing person, wall, person, standing&#10;&#10;Description automatically generated"/>
          <p:cNvPicPr preferRelativeResize="0"/>
          <p:nvPr/>
        </p:nvPicPr>
        <p:blipFill rotWithShape="1">
          <a:blip r:embed="rId6">
            <a:alphaModFix/>
          </a:blip>
          <a:srcRect/>
          <a:stretch/>
        </p:blipFill>
        <p:spPr>
          <a:xfrm>
            <a:off x="1126957" y="3634458"/>
            <a:ext cx="1366200" cy="13662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18" name="Google Shape;118;p2"/>
          <p:cNvSpPr txBox="1"/>
          <p:nvPr/>
        </p:nvSpPr>
        <p:spPr>
          <a:xfrm>
            <a:off x="490025" y="5200582"/>
            <a:ext cx="33504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SAI KRISHNA GADEE – </a:t>
            </a:r>
            <a:endParaRPr/>
          </a:p>
          <a:p>
            <a:pPr marL="0" marR="0" lvl="0" indent="0" algn="l"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	Backend</a:t>
            </a:r>
            <a:endParaRPr/>
          </a:p>
        </p:txBody>
      </p:sp>
      <p:sp>
        <p:nvSpPr>
          <p:cNvPr id="119" name="Google Shape;119;p2"/>
          <p:cNvSpPr txBox="1"/>
          <p:nvPr/>
        </p:nvSpPr>
        <p:spPr>
          <a:xfrm>
            <a:off x="8949488" y="2383575"/>
            <a:ext cx="3251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PARIMALLA POKURI - </a:t>
            </a:r>
            <a:endParaRPr sz="2000">
              <a:solidFill>
                <a:schemeClr val="lt1"/>
              </a:solidFill>
              <a:latin typeface="Calibri"/>
              <a:ea typeface="Calibri"/>
              <a:cs typeface="Calibri"/>
              <a:sym typeface="Calibri"/>
            </a:endParaRPr>
          </a:p>
          <a:p>
            <a:pPr marL="0" lvl="0" indent="457200" algn="l" rtl="0">
              <a:spcBef>
                <a:spcPts val="0"/>
              </a:spcBef>
              <a:spcAft>
                <a:spcPts val="0"/>
              </a:spcAft>
              <a:buNone/>
            </a:pPr>
            <a:r>
              <a:rPr lang="en-US" sz="2000">
                <a:solidFill>
                  <a:schemeClr val="lt1"/>
                </a:solidFill>
                <a:latin typeface="Calibri"/>
                <a:ea typeface="Calibri"/>
                <a:cs typeface="Calibri"/>
                <a:sym typeface="Calibri"/>
              </a:rPr>
              <a:t>Backend</a:t>
            </a:r>
            <a:endParaRPr sz="2000">
              <a:solidFill>
                <a:schemeClr val="lt1"/>
              </a:solidFill>
              <a:latin typeface="Calibri"/>
              <a:ea typeface="Calibri"/>
              <a:cs typeface="Calibri"/>
              <a:sym typeface="Calibri"/>
            </a:endParaRPr>
          </a:p>
        </p:txBody>
      </p:sp>
      <p:pic>
        <p:nvPicPr>
          <p:cNvPr id="120" name="Google Shape;120;p2"/>
          <p:cNvPicPr preferRelativeResize="0"/>
          <p:nvPr/>
        </p:nvPicPr>
        <p:blipFill>
          <a:blip r:embed="rId7">
            <a:alphaModFix/>
          </a:blip>
          <a:stretch>
            <a:fillRect/>
          </a:stretch>
        </p:blipFill>
        <p:spPr>
          <a:xfrm>
            <a:off x="9570750" y="1130156"/>
            <a:ext cx="1139400" cy="11509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1" name="Google Shape;121;p2" descr="A person smiling for the camera"/>
          <p:cNvPicPr preferRelativeResize="0"/>
          <p:nvPr/>
        </p:nvPicPr>
        <p:blipFill rotWithShape="1">
          <a:blip r:embed="rId8">
            <a:alphaModFix/>
          </a:blip>
          <a:srcRect/>
          <a:stretch/>
        </p:blipFill>
        <p:spPr>
          <a:xfrm>
            <a:off x="9237050" y="3634450"/>
            <a:ext cx="1582500" cy="14427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2" name="Google Shape;122;p2"/>
          <p:cNvSpPr txBox="1"/>
          <p:nvPr/>
        </p:nvSpPr>
        <p:spPr>
          <a:xfrm>
            <a:off x="8949500" y="5200575"/>
            <a:ext cx="3251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Calibri"/>
                <a:ea typeface="Calibri"/>
                <a:cs typeface="Calibri"/>
                <a:sym typeface="Calibri"/>
              </a:rPr>
              <a:t>Dr.CHANDRA MOULI KOTTETI</a:t>
            </a:r>
            <a:endParaRPr sz="2000">
              <a:solidFill>
                <a:schemeClr val="lt1"/>
              </a:solidFill>
              <a:latin typeface="Calibri"/>
              <a:ea typeface="Calibri"/>
              <a:cs typeface="Calibri"/>
              <a:sym typeface="Calibri"/>
            </a:endParaRPr>
          </a:p>
          <a:p>
            <a:pPr marL="0" lvl="0" indent="0" algn="l" rtl="0">
              <a:spcBef>
                <a:spcPts val="0"/>
              </a:spcBef>
              <a:spcAft>
                <a:spcPts val="0"/>
              </a:spcAft>
              <a:buNone/>
            </a:pPr>
            <a:r>
              <a:rPr lang="en-US" sz="2000">
                <a:solidFill>
                  <a:schemeClr val="lt1"/>
                </a:solidFill>
                <a:latin typeface="Calibri"/>
                <a:ea typeface="Calibri"/>
                <a:cs typeface="Calibri"/>
                <a:sym typeface="Calibri"/>
              </a:rPr>
              <a:t>	Client &amp; Mentor</a:t>
            </a:r>
            <a:endParaRPr sz="2000">
              <a:solidFill>
                <a:schemeClr val="lt1"/>
              </a:solidFill>
              <a:latin typeface="Calibri"/>
              <a:ea typeface="Calibri"/>
              <a:cs typeface="Calibri"/>
              <a:sym typeface="Calibri"/>
            </a:endParaRPr>
          </a:p>
        </p:txBody>
      </p:sp>
      <p:sp>
        <p:nvSpPr>
          <p:cNvPr id="123" name="Google Shape;123;p2"/>
          <p:cNvSpPr txBox="1"/>
          <p:nvPr/>
        </p:nvSpPr>
        <p:spPr>
          <a:xfrm>
            <a:off x="10304700" y="6000963"/>
            <a:ext cx="188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solidFill>
                  <a:schemeClr val="lt1"/>
                </a:solidFill>
                <a:latin typeface="Calibri"/>
                <a:ea typeface="Calibri"/>
                <a:cs typeface="Calibri"/>
                <a:sym typeface="Calibri"/>
              </a:rPr>
              <a:t>35</a:t>
            </a:r>
            <a:endParaRPr sz="20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96261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0"/>
        <p:cNvGrpSpPr/>
        <p:nvPr/>
      </p:nvGrpSpPr>
      <p:grpSpPr>
        <a:xfrm>
          <a:off x="0" y="0"/>
          <a:ext cx="0" cy="0"/>
          <a:chOff x="0" y="0"/>
          <a:chExt cx="0" cy="0"/>
        </a:xfrm>
      </p:grpSpPr>
      <p:sp>
        <p:nvSpPr>
          <p:cNvPr id="421" name="Google Shape;421;g15e7823e310_1_20"/>
          <p:cNvSpPr/>
          <p:nvPr/>
        </p:nvSpPr>
        <p:spPr>
          <a:xfrm>
            <a:off x="3175" y="6400800"/>
            <a:ext cx="121887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g15e7823e310_1_20"/>
          <p:cNvSpPr/>
          <p:nvPr/>
        </p:nvSpPr>
        <p:spPr>
          <a:xfrm>
            <a:off x="15" y="6334316"/>
            <a:ext cx="12188700" cy="63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3" name="Google Shape;423;g15e7823e310_1_20"/>
          <p:cNvCxnSpPr/>
          <p:nvPr/>
        </p:nvCxnSpPr>
        <p:spPr>
          <a:xfrm>
            <a:off x="1207658" y="4343400"/>
            <a:ext cx="9875400" cy="0"/>
          </a:xfrm>
          <a:prstGeom prst="straightConnector1">
            <a:avLst/>
          </a:prstGeom>
          <a:noFill/>
          <a:ln w="9525" cap="flat" cmpd="sng">
            <a:solidFill>
              <a:srgbClr val="7F7F7F"/>
            </a:solidFill>
            <a:prstDash val="solid"/>
            <a:round/>
            <a:headEnd type="none" w="sm" len="sm"/>
            <a:tailEnd type="none" w="sm" len="sm"/>
          </a:ln>
        </p:spPr>
      </p:cxnSp>
      <p:sp>
        <p:nvSpPr>
          <p:cNvPr id="424" name="Google Shape;424;g15e7823e310_1_20"/>
          <p:cNvSpPr/>
          <p:nvPr/>
        </p:nvSpPr>
        <p:spPr>
          <a:xfrm>
            <a:off x="0" y="-600268"/>
            <a:ext cx="12192000" cy="6334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5" name="Google Shape;425;g15e7823e310_1_20"/>
          <p:cNvSpPr txBox="1">
            <a:spLocks noGrp="1"/>
          </p:cNvSpPr>
          <p:nvPr>
            <p:ph type="title"/>
          </p:nvPr>
        </p:nvSpPr>
        <p:spPr>
          <a:xfrm>
            <a:off x="666750" y="238235"/>
            <a:ext cx="11931600" cy="9906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5600"/>
              <a:buFont typeface="Calibri"/>
              <a:buNone/>
            </a:pPr>
            <a:r>
              <a:rPr lang="en-US" sz="4400" b="1">
                <a:solidFill>
                  <a:srgbClr val="262626"/>
                </a:solidFill>
              </a:rPr>
              <a:t>STUDENT INTERNSHIP MANAGEMENT SYSTEM</a:t>
            </a:r>
            <a:endParaRPr sz="4400"/>
          </a:p>
        </p:txBody>
      </p:sp>
      <p:sp>
        <p:nvSpPr>
          <p:cNvPr id="426" name="Google Shape;426;g15e7823e310_1_20"/>
          <p:cNvSpPr/>
          <p:nvPr/>
        </p:nvSpPr>
        <p:spPr>
          <a:xfrm>
            <a:off x="15" y="6334316"/>
            <a:ext cx="12192000" cy="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g15e7823e310_1_20"/>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8" name="Google Shape;428;g15e7823e310_1_20" descr="Diagram&#10;&#10;Description automatically generated"/>
          <p:cNvPicPr preferRelativeResize="0"/>
          <p:nvPr/>
        </p:nvPicPr>
        <p:blipFill rotWithShape="1">
          <a:blip r:embed="rId3">
            <a:alphaModFix/>
          </a:blip>
          <a:srcRect/>
          <a:stretch/>
        </p:blipFill>
        <p:spPr>
          <a:xfrm>
            <a:off x="748100" y="1478910"/>
            <a:ext cx="10692652" cy="40050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4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g15e7823e310_1_32"/>
          <p:cNvPicPr preferRelativeResize="0"/>
          <p:nvPr/>
        </p:nvPicPr>
        <p:blipFill>
          <a:blip r:embed="rId3">
            <a:alphaModFix/>
          </a:blip>
          <a:stretch>
            <a:fillRect/>
          </a:stretch>
        </p:blipFill>
        <p:spPr>
          <a:xfrm>
            <a:off x="0" y="-9725"/>
            <a:ext cx="12192000" cy="8013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
        <p:cNvGrpSpPr/>
        <p:nvPr/>
      </p:nvGrpSpPr>
      <p:grpSpPr>
        <a:xfrm>
          <a:off x="0" y="0"/>
          <a:ext cx="0" cy="0"/>
          <a:chOff x="0" y="0"/>
          <a:chExt cx="0" cy="0"/>
        </a:xfrm>
      </p:grpSpPr>
      <p:sp>
        <p:nvSpPr>
          <p:cNvPr id="438" name="Google Shape;438;p2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0" name="Google Shape;440;p26"/>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441" name="Google Shape;441;p26"/>
          <p:cNvSpPr/>
          <p:nvPr/>
        </p:nvSpPr>
        <p:spPr>
          <a:xfrm>
            <a:off x="0" y="0"/>
            <a:ext cx="12192001"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42" name="Google Shape;442;p26"/>
          <p:cNvCxnSpPr/>
          <p:nvPr/>
        </p:nvCxnSpPr>
        <p:spPr>
          <a:xfrm>
            <a:off x="3944603" y="4325112"/>
            <a:ext cx="7132320" cy="0"/>
          </a:xfrm>
          <a:prstGeom prst="straightConnector1">
            <a:avLst/>
          </a:prstGeom>
          <a:noFill/>
          <a:ln w="9525" cap="flat" cmpd="sng">
            <a:solidFill>
              <a:srgbClr val="7F7F7F"/>
            </a:solidFill>
            <a:prstDash val="solid"/>
            <a:round/>
            <a:headEnd type="none" w="sm" len="sm"/>
            <a:tailEnd type="none" w="sm" len="sm"/>
          </a:ln>
        </p:spPr>
      </p:cxnSp>
      <p:sp>
        <p:nvSpPr>
          <p:cNvPr id="443" name="Google Shape;443;p26"/>
          <p:cNvSpPr txBox="1">
            <a:spLocks noGrp="1"/>
          </p:cNvSpPr>
          <p:nvPr>
            <p:ph type="title"/>
          </p:nvPr>
        </p:nvSpPr>
        <p:spPr>
          <a:xfrm>
            <a:off x="3836504" y="758952"/>
            <a:ext cx="7319175"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US" sz="8000">
                <a:solidFill>
                  <a:srgbClr val="262626"/>
                </a:solidFill>
              </a:rPr>
              <a:t>Thank You</a:t>
            </a:r>
            <a:endParaRPr/>
          </a:p>
        </p:txBody>
      </p:sp>
      <p:pic>
        <p:nvPicPr>
          <p:cNvPr id="444" name="Google Shape;444;p26" descr="Smiling Face with No Fill"/>
          <p:cNvPicPr preferRelativeResize="0"/>
          <p:nvPr/>
        </p:nvPicPr>
        <p:blipFill rotWithShape="1">
          <a:blip r:embed="rId3">
            <a:alphaModFix/>
          </a:blip>
          <a:srcRect/>
          <a:stretch/>
        </p:blipFill>
        <p:spPr>
          <a:xfrm>
            <a:off x="929818" y="1944907"/>
            <a:ext cx="2449486" cy="2449486"/>
          </a:xfrm>
          <a:prstGeom prst="rect">
            <a:avLst/>
          </a:prstGeom>
          <a:noFill/>
          <a:ln>
            <a:noFill/>
          </a:ln>
        </p:spPr>
      </p:pic>
      <p:sp>
        <p:nvSpPr>
          <p:cNvPr id="445" name="Google Shape;445;p26"/>
          <p:cNvSpPr/>
          <p:nvPr/>
        </p:nvSpPr>
        <p:spPr>
          <a:xfrm>
            <a:off x="0" y="6334316"/>
            <a:ext cx="12192001"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6"/>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sp>
        <p:nvSpPr>
          <p:cNvPr id="136" name="Google Shape;136;p5"/>
          <p:cNvSpPr txBox="1">
            <a:spLocks noGrp="1"/>
          </p:cNvSpPr>
          <p:nvPr>
            <p:ph type="title"/>
          </p:nvPr>
        </p:nvSpPr>
        <p:spPr>
          <a:xfrm>
            <a:off x="1097276" y="154525"/>
            <a:ext cx="81900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Times New Roman"/>
              <a:buNone/>
            </a:pPr>
            <a:r>
              <a:rPr lang="en-US" b="1">
                <a:latin typeface="Times New Roman"/>
                <a:ea typeface="Times New Roman"/>
                <a:cs typeface="Times New Roman"/>
                <a:sym typeface="Times New Roman"/>
              </a:rPr>
              <a:t>Introduction            </a:t>
            </a:r>
            <a:endParaRPr/>
          </a:p>
        </p:txBody>
      </p:sp>
      <p:sp>
        <p:nvSpPr>
          <p:cNvPr id="137" name="Google Shape;137;p5"/>
          <p:cNvSpPr txBox="1">
            <a:spLocks noGrp="1"/>
          </p:cNvSpPr>
          <p:nvPr>
            <p:ph type="body" idx="1"/>
          </p:nvPr>
        </p:nvSpPr>
        <p:spPr>
          <a:xfrm>
            <a:off x="1097275" y="1853750"/>
            <a:ext cx="5966400" cy="4423800"/>
          </a:xfrm>
          <a:prstGeom prst="rect">
            <a:avLst/>
          </a:prstGeom>
          <a:noFill/>
          <a:ln>
            <a:noFill/>
          </a:ln>
        </p:spPr>
        <p:txBody>
          <a:bodyPr spcFirstLastPara="1" wrap="square" lIns="0" tIns="45700" rIns="0" bIns="45700" anchor="t" anchorCtr="0">
            <a:noAutofit/>
          </a:bodyPr>
          <a:lstStyle/>
          <a:p>
            <a:pPr marL="457200" lvl="0" indent="-406400" algn="l" rtl="0">
              <a:lnSpc>
                <a:spcPct val="90000"/>
              </a:lnSpc>
              <a:spcBef>
                <a:spcPts val="1400"/>
              </a:spcBef>
              <a:spcAft>
                <a:spcPts val="0"/>
              </a:spcAft>
              <a:buSzPts val="2800"/>
              <a:buChar char="●"/>
            </a:pPr>
            <a:r>
              <a:rPr lang="en-US" sz="2800">
                <a:solidFill>
                  <a:srgbClr val="24292F"/>
                </a:solidFill>
                <a:latin typeface="Arial"/>
                <a:ea typeface="Arial"/>
                <a:cs typeface="Arial"/>
                <a:sym typeface="Arial"/>
              </a:rPr>
              <a:t>Student Internship Management System is a crucial component of communication between students, educational institutions, and businesses.</a:t>
            </a:r>
            <a:endParaRPr sz="2800">
              <a:solidFill>
                <a:srgbClr val="24292F"/>
              </a:solidFill>
              <a:latin typeface="Arial"/>
              <a:ea typeface="Arial"/>
              <a:cs typeface="Arial"/>
              <a:sym typeface="Arial"/>
            </a:endParaRPr>
          </a:p>
          <a:p>
            <a:pPr marL="457200" lvl="0" indent="-406400" algn="l" rtl="0">
              <a:lnSpc>
                <a:spcPct val="90000"/>
              </a:lnSpc>
              <a:spcBef>
                <a:spcPts val="0"/>
              </a:spcBef>
              <a:spcAft>
                <a:spcPts val="0"/>
              </a:spcAft>
              <a:buSzPts val="2800"/>
              <a:buChar char="●"/>
            </a:pPr>
            <a:r>
              <a:rPr lang="en-US" sz="2800">
                <a:solidFill>
                  <a:srgbClr val="24292F"/>
                </a:solidFill>
                <a:latin typeface="Arial"/>
                <a:ea typeface="Arial"/>
                <a:cs typeface="Arial"/>
                <a:sym typeface="Arial"/>
              </a:rPr>
              <a:t>This application helps the students to find easy way employment.</a:t>
            </a:r>
            <a:endParaRPr sz="2800">
              <a:solidFill>
                <a:srgbClr val="24292F"/>
              </a:solidFill>
              <a:latin typeface="Arial"/>
              <a:ea typeface="Arial"/>
              <a:cs typeface="Arial"/>
              <a:sym typeface="Arial"/>
            </a:endParaRPr>
          </a:p>
          <a:p>
            <a:pPr marL="0" lvl="0" indent="0" algn="l" rtl="0">
              <a:lnSpc>
                <a:spcPct val="90000"/>
              </a:lnSpc>
              <a:spcBef>
                <a:spcPts val="1400"/>
              </a:spcBef>
              <a:spcAft>
                <a:spcPts val="0"/>
              </a:spcAft>
              <a:buSzPts val="1800"/>
              <a:buNone/>
            </a:pPr>
            <a:endParaRPr sz="2800">
              <a:solidFill>
                <a:srgbClr val="24292F"/>
              </a:solidFill>
              <a:latin typeface="Arial"/>
              <a:ea typeface="Arial"/>
              <a:cs typeface="Arial"/>
              <a:sym typeface="Arial"/>
            </a:endParaRPr>
          </a:p>
        </p:txBody>
      </p:sp>
      <p:sp>
        <p:nvSpPr>
          <p:cNvPr id="138" name="Google Shape;138;p5"/>
          <p:cNvSpPr/>
          <p:nvPr/>
        </p:nvSpPr>
        <p:spPr>
          <a:xfrm>
            <a:off x="1097276" y="6464158"/>
            <a:ext cx="2863431" cy="41439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Shashank Chennu</a:t>
            </a:r>
            <a:endParaRPr sz="1400" b="0" i="0" u="none" strike="noStrike" cap="none">
              <a:solidFill>
                <a:srgbClr val="000000"/>
              </a:solidFill>
              <a:latin typeface="Arial"/>
              <a:ea typeface="Arial"/>
              <a:cs typeface="Arial"/>
              <a:sym typeface="Arial"/>
            </a:endParaRPr>
          </a:p>
        </p:txBody>
      </p:sp>
      <p:pic>
        <p:nvPicPr>
          <p:cNvPr id="139" name="Google Shape;139;p5"/>
          <p:cNvPicPr preferRelativeResize="0"/>
          <p:nvPr/>
        </p:nvPicPr>
        <p:blipFill rotWithShape="1">
          <a:blip r:embed="rId3">
            <a:alphaModFix/>
          </a:blip>
          <a:srcRect/>
          <a:stretch/>
        </p:blipFill>
        <p:spPr>
          <a:xfrm>
            <a:off x="10278200" y="1853750"/>
            <a:ext cx="1703650" cy="1450800"/>
          </a:xfrm>
          <a:prstGeom prst="rect">
            <a:avLst/>
          </a:prstGeom>
          <a:noFill/>
          <a:ln>
            <a:noFill/>
          </a:ln>
        </p:spPr>
      </p:pic>
      <p:sp>
        <p:nvSpPr>
          <p:cNvPr id="140" name="Google Shape;140;p5"/>
          <p:cNvSpPr txBox="1"/>
          <p:nvPr/>
        </p:nvSpPr>
        <p:spPr>
          <a:xfrm>
            <a:off x="8764050" y="4073700"/>
            <a:ext cx="2448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1" name="Google Shape;141;p5"/>
          <p:cNvSpPr txBox="1"/>
          <p:nvPr/>
        </p:nvSpPr>
        <p:spPr>
          <a:xfrm>
            <a:off x="9081700" y="3998950"/>
            <a:ext cx="2130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2" name="Google Shape;142;p5"/>
          <p:cNvSpPr txBox="1">
            <a:spLocks noGrp="1"/>
          </p:cNvSpPr>
          <p:nvPr>
            <p:ph type="body" idx="1"/>
          </p:nvPr>
        </p:nvSpPr>
        <p:spPr>
          <a:xfrm>
            <a:off x="8764050" y="3612450"/>
            <a:ext cx="2130300" cy="1322700"/>
          </a:xfrm>
          <a:prstGeom prst="rect">
            <a:avLst/>
          </a:prstGeom>
          <a:noFill/>
          <a:ln>
            <a:noFill/>
          </a:ln>
        </p:spPr>
        <p:txBody>
          <a:bodyPr spcFirstLastPara="1" wrap="square" lIns="0" tIns="45700" rIns="0" bIns="45700" anchor="t" anchorCtr="0">
            <a:noAutofit/>
          </a:bodyPr>
          <a:lstStyle/>
          <a:p>
            <a:pPr marL="457200" lvl="0" indent="0" algn="l" rtl="0">
              <a:lnSpc>
                <a:spcPct val="90000"/>
              </a:lnSpc>
              <a:spcBef>
                <a:spcPts val="1400"/>
              </a:spcBef>
              <a:spcAft>
                <a:spcPts val="0"/>
              </a:spcAft>
              <a:buSzPts val="1800"/>
              <a:buNone/>
            </a:pPr>
            <a:r>
              <a:rPr lang="en-US" b="1">
                <a:solidFill>
                  <a:srgbClr val="24292F"/>
                </a:solidFill>
                <a:highlight>
                  <a:srgbClr val="00FF00"/>
                </a:highlight>
                <a:latin typeface="Arial"/>
                <a:ea typeface="Arial"/>
                <a:cs typeface="Arial"/>
                <a:sym typeface="Arial"/>
              </a:rPr>
              <a:t>Student Internship Management System </a:t>
            </a:r>
            <a:endParaRPr b="1">
              <a:solidFill>
                <a:srgbClr val="24292F"/>
              </a:solidFill>
              <a:highlight>
                <a:srgbClr val="00FF00"/>
              </a:highlight>
              <a:latin typeface="Arial"/>
              <a:ea typeface="Arial"/>
              <a:cs typeface="Arial"/>
              <a:sym typeface="Arial"/>
            </a:endParaRPr>
          </a:p>
        </p:txBody>
      </p:sp>
      <p:pic>
        <p:nvPicPr>
          <p:cNvPr id="143" name="Google Shape;143;p5"/>
          <p:cNvPicPr preferRelativeResize="0"/>
          <p:nvPr/>
        </p:nvPicPr>
        <p:blipFill rotWithShape="1">
          <a:blip r:embed="rId4">
            <a:alphaModFix/>
          </a:blip>
          <a:srcRect/>
          <a:stretch/>
        </p:blipFill>
        <p:spPr>
          <a:xfrm>
            <a:off x="6523325" y="4870650"/>
            <a:ext cx="2130300" cy="1419060"/>
          </a:xfrm>
          <a:prstGeom prst="rect">
            <a:avLst/>
          </a:prstGeom>
          <a:noFill/>
          <a:ln>
            <a:noFill/>
          </a:ln>
        </p:spPr>
      </p:pic>
      <p:sp>
        <p:nvSpPr>
          <p:cNvPr id="144" name="Google Shape;144;p5"/>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4</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33F2-A92D-7E4A-530C-EABB874011B6}"/>
              </a:ext>
            </a:extLst>
          </p:cNvPr>
          <p:cNvSpPr>
            <a:spLocks noGrp="1"/>
          </p:cNvSpPr>
          <p:nvPr>
            <p:ph type="title"/>
          </p:nvPr>
        </p:nvSpPr>
        <p:spPr/>
        <p:txBody>
          <a:bodyPr/>
          <a:lstStyle/>
          <a:p>
            <a:r>
              <a:rPr lang="en-US" dirty="0"/>
              <a:t>Introduction cont’d…</a:t>
            </a:r>
          </a:p>
        </p:txBody>
      </p:sp>
      <p:sp>
        <p:nvSpPr>
          <p:cNvPr id="3" name="Text Placeholder 2">
            <a:extLst>
              <a:ext uri="{FF2B5EF4-FFF2-40B4-BE49-F238E27FC236}">
                <a16:creationId xmlns:a16="http://schemas.microsoft.com/office/drawing/2014/main" id="{EADBB80C-210C-8D4D-7F88-1689C97085E8}"/>
              </a:ext>
            </a:extLst>
          </p:cNvPr>
          <p:cNvSpPr>
            <a:spLocks noGrp="1"/>
          </p:cNvSpPr>
          <p:nvPr>
            <p:ph type="body" idx="1"/>
          </p:nvPr>
        </p:nvSpPr>
        <p:spPr/>
        <p:txBody>
          <a:bodyPr>
            <a:normAutofit/>
          </a:bodyPr>
          <a:lstStyle/>
          <a:p>
            <a:pPr indent="-406400">
              <a:spcBef>
                <a:spcPts val="0"/>
              </a:spcBef>
              <a:buSzPts val="2800"/>
              <a:buFont typeface="Calibri"/>
              <a:buChar char="●"/>
            </a:pPr>
            <a:r>
              <a:rPr lang="en-US" sz="2800" dirty="0">
                <a:solidFill>
                  <a:srgbClr val="24292F"/>
                </a:solidFill>
                <a:latin typeface="Arial"/>
                <a:ea typeface="Arial"/>
                <a:cs typeface="Arial"/>
                <a:sym typeface="Arial"/>
              </a:rPr>
              <a:t>Student Internship Management System increase your character strength, professional ability, and prospects.</a:t>
            </a:r>
          </a:p>
          <a:p>
            <a:pPr marL="457200" lvl="0" indent="-406400" algn="l" rtl="0">
              <a:lnSpc>
                <a:spcPct val="90000"/>
              </a:lnSpc>
              <a:spcBef>
                <a:spcPts val="0"/>
              </a:spcBef>
              <a:spcAft>
                <a:spcPts val="0"/>
              </a:spcAft>
              <a:buSzPts val="2800"/>
              <a:buChar char="●"/>
            </a:pPr>
            <a:endParaRPr lang="en-US" sz="2800" dirty="0"/>
          </a:p>
          <a:p>
            <a:pPr indent="-406400">
              <a:spcBef>
                <a:spcPts val="0"/>
              </a:spcBef>
              <a:buSzPts val="2800"/>
              <a:buFont typeface="Calibri"/>
              <a:buChar char="●"/>
            </a:pPr>
            <a:r>
              <a:rPr lang="en-US" sz="2800" dirty="0">
                <a:solidFill>
                  <a:srgbClr val="24292F"/>
                </a:solidFill>
                <a:latin typeface="Arial"/>
                <a:ea typeface="Arial"/>
                <a:cs typeface="Arial"/>
                <a:sym typeface="Arial"/>
              </a:rPr>
              <a:t>By investing in internships, you'll give yourself the broadest spectrum of opportunity when seeking and applying for a job after college.</a:t>
            </a:r>
          </a:p>
          <a:p>
            <a:pPr marL="50800" lvl="0" indent="0" algn="l" rtl="0">
              <a:lnSpc>
                <a:spcPct val="90000"/>
              </a:lnSpc>
              <a:spcBef>
                <a:spcPts val="0"/>
              </a:spcBef>
              <a:spcAft>
                <a:spcPts val="0"/>
              </a:spcAft>
              <a:buSzPts val="2800"/>
              <a:buNone/>
            </a:pPr>
            <a:endParaRPr lang="en-US" sz="2800" dirty="0"/>
          </a:p>
        </p:txBody>
      </p:sp>
      <p:sp>
        <p:nvSpPr>
          <p:cNvPr id="4" name="Google Shape;151;g15e5b8dda51_5_21">
            <a:extLst>
              <a:ext uri="{FF2B5EF4-FFF2-40B4-BE49-F238E27FC236}">
                <a16:creationId xmlns:a16="http://schemas.microsoft.com/office/drawing/2014/main" id="{C9CA6FBE-FF90-6556-3517-63C6B4CD9CD5}"/>
              </a:ext>
            </a:extLst>
          </p:cNvPr>
          <p:cNvSpPr/>
          <p:nvPr/>
        </p:nvSpPr>
        <p:spPr>
          <a:xfrm>
            <a:off x="1097276" y="6494980"/>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Shashank Chennu</a:t>
            </a:r>
            <a:endParaRPr sz="1400" b="0" i="0" u="none" strike="noStrike" cap="none">
              <a:solidFill>
                <a:srgbClr val="000000"/>
              </a:solidFill>
              <a:latin typeface="Arial"/>
              <a:ea typeface="Arial"/>
              <a:cs typeface="Arial"/>
              <a:sym typeface="Arial"/>
            </a:endParaRPr>
          </a:p>
        </p:txBody>
      </p:sp>
      <p:sp>
        <p:nvSpPr>
          <p:cNvPr id="5" name="Google Shape;152;g15e5b8dda51_5_21">
            <a:extLst>
              <a:ext uri="{FF2B5EF4-FFF2-40B4-BE49-F238E27FC236}">
                <a16:creationId xmlns:a16="http://schemas.microsoft.com/office/drawing/2014/main" id="{539E235F-9B8D-B6B1-1DE9-32FA64975A69}"/>
              </a:ext>
            </a:extLst>
          </p:cNvPr>
          <p:cNvSpPr/>
          <p:nvPr/>
        </p:nvSpPr>
        <p:spPr>
          <a:xfrm>
            <a:off x="9946646" y="6420163"/>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5</a:t>
            </a:r>
            <a:endParaRPr sz="1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74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6044391e30_0_0"/>
          <p:cNvSpPr txBox="1">
            <a:spLocks noGrp="1"/>
          </p:cNvSpPr>
          <p:nvPr>
            <p:ph type="title"/>
          </p:nvPr>
        </p:nvSpPr>
        <p:spPr>
          <a:xfrm>
            <a:off x="1066800" y="707751"/>
            <a:ext cx="10058400" cy="10023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4000">
                <a:solidFill>
                  <a:srgbClr val="262626"/>
                </a:solidFill>
                <a:latin typeface="Arial"/>
                <a:ea typeface="Arial"/>
                <a:cs typeface="Arial"/>
                <a:sym typeface="Arial"/>
              </a:rPr>
              <a:t>Introduction to application</a:t>
            </a:r>
            <a:endParaRPr sz="4000">
              <a:solidFill>
                <a:srgbClr val="262626"/>
              </a:solidFill>
            </a:endParaRPr>
          </a:p>
        </p:txBody>
      </p:sp>
      <p:sp>
        <p:nvSpPr>
          <p:cNvPr id="158" name="Google Shape;158;g16044391e30_0_0"/>
          <p:cNvSpPr txBox="1">
            <a:spLocks noGrp="1"/>
          </p:cNvSpPr>
          <p:nvPr>
            <p:ph type="body" idx="1"/>
          </p:nvPr>
        </p:nvSpPr>
        <p:spPr>
          <a:xfrm>
            <a:off x="998125" y="1883875"/>
            <a:ext cx="10058400" cy="3968700"/>
          </a:xfrm>
          <a:prstGeom prst="rect">
            <a:avLst/>
          </a:prstGeom>
        </p:spPr>
        <p:txBody>
          <a:bodyPr spcFirstLastPara="1" wrap="square" lIns="0" tIns="45700" rIns="0" bIns="45700" anchor="t" anchorCtr="0">
            <a:normAutofit/>
          </a:bodyPr>
          <a:lstStyle/>
          <a:p>
            <a:pPr marL="0" indent="0" algn="just">
              <a:spcBef>
                <a:spcPts val="0"/>
              </a:spcBef>
              <a:buNone/>
            </a:pPr>
            <a:r>
              <a:rPr lang="en-US" sz="3200" b="0" i="0" dirty="0">
                <a:solidFill>
                  <a:schemeClr val="accent1"/>
                </a:solidFill>
                <a:latin typeface="Arial"/>
                <a:ea typeface="Arial"/>
                <a:cs typeface="Arial"/>
                <a:sym typeface="Arial"/>
              </a:rPr>
              <a:t>•</a:t>
            </a:r>
            <a:r>
              <a:rPr lang="en-US" sz="3200" b="0" i="0" dirty="0">
                <a:solidFill>
                  <a:srgbClr val="24292F"/>
                </a:solidFill>
                <a:latin typeface="Arial"/>
                <a:ea typeface="Arial"/>
                <a:cs typeface="Arial"/>
                <a:sym typeface="Arial"/>
              </a:rPr>
              <a:t> </a:t>
            </a:r>
            <a:r>
              <a:rPr lang="en-US" sz="3000" dirty="0">
                <a:solidFill>
                  <a:srgbClr val="24292F"/>
                </a:solidFill>
                <a:latin typeface="Arial"/>
                <a:ea typeface="Arial"/>
                <a:cs typeface="Arial"/>
                <a:sym typeface="Arial"/>
              </a:rPr>
              <a:t>Student Internship Management System is a Web-based application that serves as a link between students and employers.</a:t>
            </a:r>
            <a:endParaRPr sz="3000" dirty="0">
              <a:solidFill>
                <a:srgbClr val="24292F"/>
              </a:solidFill>
              <a:latin typeface="Arial"/>
              <a:ea typeface="Arial"/>
              <a:cs typeface="Arial"/>
              <a:sym typeface="Arial"/>
            </a:endParaRPr>
          </a:p>
          <a:p>
            <a:pPr marL="0" lvl="0" indent="0" algn="just" rtl="0">
              <a:spcBef>
                <a:spcPts val="0"/>
              </a:spcBef>
              <a:spcAft>
                <a:spcPts val="0"/>
              </a:spcAft>
              <a:buNone/>
            </a:pPr>
            <a:r>
              <a:rPr lang="en-US" sz="3000" dirty="0">
                <a:solidFill>
                  <a:srgbClr val="24292F"/>
                </a:solidFill>
                <a:latin typeface="Arial"/>
                <a:ea typeface="Arial"/>
                <a:cs typeface="Arial"/>
                <a:sym typeface="Arial"/>
              </a:rPr>
              <a:t>  </a:t>
            </a:r>
            <a:endParaRPr sz="3000" dirty="0">
              <a:solidFill>
                <a:srgbClr val="24292F"/>
              </a:solidFill>
              <a:latin typeface="Arial"/>
              <a:ea typeface="Arial"/>
              <a:cs typeface="Arial"/>
              <a:sym typeface="Arial"/>
            </a:endParaRPr>
          </a:p>
          <a:p>
            <a:pPr marL="0" indent="0" algn="just">
              <a:spcBef>
                <a:spcPts val="0"/>
              </a:spcBef>
              <a:buNone/>
            </a:pPr>
            <a:r>
              <a:rPr lang="en-US" sz="3200" b="0" i="0" dirty="0">
                <a:solidFill>
                  <a:schemeClr val="accent1"/>
                </a:solidFill>
                <a:latin typeface="Arial"/>
                <a:ea typeface="Arial"/>
                <a:cs typeface="Arial"/>
                <a:sym typeface="Arial"/>
              </a:rPr>
              <a:t>•</a:t>
            </a:r>
            <a:r>
              <a:rPr lang="en-US" sz="3200" b="0" i="0" dirty="0">
                <a:solidFill>
                  <a:srgbClr val="24292F"/>
                </a:solidFill>
                <a:latin typeface="Arial"/>
                <a:ea typeface="Arial"/>
                <a:cs typeface="Arial"/>
                <a:sym typeface="Arial"/>
              </a:rPr>
              <a:t> </a:t>
            </a:r>
            <a:r>
              <a:rPr lang="en-US" sz="3000" dirty="0">
                <a:solidFill>
                  <a:srgbClr val="333333"/>
                </a:solidFill>
                <a:latin typeface="Noto Sans Symbols"/>
                <a:ea typeface="Noto Sans Symbols"/>
                <a:cs typeface="Noto Sans Symbols"/>
                <a:sym typeface="Noto Sans Symbols"/>
              </a:rPr>
              <a:t>In this </a:t>
            </a:r>
            <a:r>
              <a:rPr lang="en-US" sz="3000" dirty="0">
                <a:solidFill>
                  <a:srgbClr val="333333"/>
                </a:solidFill>
                <a:latin typeface="Arial"/>
                <a:ea typeface="Arial"/>
                <a:cs typeface="Arial"/>
                <a:sym typeface="Arial"/>
              </a:rPr>
              <a:t>application we have three users</a:t>
            </a:r>
            <a:endParaRPr sz="3000" dirty="0">
              <a:solidFill>
                <a:srgbClr val="333333"/>
              </a:solidFill>
              <a:latin typeface="Arial"/>
              <a:ea typeface="Arial"/>
              <a:cs typeface="Arial"/>
              <a:sym typeface="Arial"/>
            </a:endParaRPr>
          </a:p>
          <a:p>
            <a:pPr marL="0" lvl="0" indent="0" algn="just" rtl="0">
              <a:spcBef>
                <a:spcPts val="0"/>
              </a:spcBef>
              <a:spcAft>
                <a:spcPts val="0"/>
              </a:spcAft>
              <a:buNone/>
            </a:pPr>
            <a:r>
              <a:rPr lang="en-US" sz="3000" dirty="0">
                <a:solidFill>
                  <a:srgbClr val="333333"/>
                </a:solidFill>
                <a:latin typeface="Arial"/>
                <a:ea typeface="Arial"/>
                <a:cs typeface="Arial"/>
                <a:sym typeface="Arial"/>
              </a:rPr>
              <a:t>    1.Student</a:t>
            </a:r>
            <a:endParaRPr sz="3000" dirty="0">
              <a:solidFill>
                <a:srgbClr val="333333"/>
              </a:solidFill>
              <a:latin typeface="Arial"/>
              <a:ea typeface="Arial"/>
              <a:cs typeface="Arial"/>
              <a:sym typeface="Arial"/>
            </a:endParaRPr>
          </a:p>
          <a:p>
            <a:pPr marL="0" lvl="0" indent="0" algn="just" rtl="0">
              <a:spcBef>
                <a:spcPts val="0"/>
              </a:spcBef>
              <a:spcAft>
                <a:spcPts val="0"/>
              </a:spcAft>
              <a:buNone/>
            </a:pPr>
            <a:r>
              <a:rPr lang="en-US" sz="3000" dirty="0">
                <a:solidFill>
                  <a:srgbClr val="333333"/>
                </a:solidFill>
                <a:latin typeface="Arial"/>
                <a:ea typeface="Arial"/>
                <a:cs typeface="Arial"/>
                <a:sym typeface="Arial"/>
              </a:rPr>
              <a:t>    2.Employer</a:t>
            </a:r>
            <a:endParaRPr sz="3000" dirty="0">
              <a:solidFill>
                <a:srgbClr val="333333"/>
              </a:solidFill>
              <a:latin typeface="Arial"/>
              <a:ea typeface="Arial"/>
              <a:cs typeface="Arial"/>
              <a:sym typeface="Arial"/>
            </a:endParaRPr>
          </a:p>
          <a:p>
            <a:pPr marL="0" lvl="0" indent="0" algn="just" rtl="0">
              <a:spcBef>
                <a:spcPts val="0"/>
              </a:spcBef>
              <a:spcAft>
                <a:spcPts val="0"/>
              </a:spcAft>
              <a:buNone/>
            </a:pPr>
            <a:r>
              <a:rPr lang="en-US" sz="3000" dirty="0">
                <a:solidFill>
                  <a:srgbClr val="333333"/>
                </a:solidFill>
                <a:latin typeface="Arial"/>
                <a:ea typeface="Arial"/>
                <a:cs typeface="Arial"/>
                <a:sym typeface="Arial"/>
              </a:rPr>
              <a:t>    3.Administrator</a:t>
            </a:r>
            <a:endParaRPr sz="3000" dirty="0">
              <a:solidFill>
                <a:srgbClr val="333333"/>
              </a:solidFill>
              <a:latin typeface="Arial"/>
              <a:ea typeface="Arial"/>
              <a:cs typeface="Arial"/>
              <a:sym typeface="Arial"/>
            </a:endParaRPr>
          </a:p>
          <a:p>
            <a:pPr marL="0" lvl="0" indent="0" algn="l" rtl="0">
              <a:spcBef>
                <a:spcPts val="0"/>
              </a:spcBef>
              <a:spcAft>
                <a:spcPts val="0"/>
              </a:spcAft>
              <a:buNone/>
            </a:pPr>
            <a:endParaRPr sz="4450" dirty="0">
              <a:solidFill>
                <a:srgbClr val="333333"/>
              </a:solidFill>
              <a:latin typeface="Arial"/>
              <a:ea typeface="Arial"/>
              <a:cs typeface="Arial"/>
              <a:sym typeface="Arial"/>
            </a:endParaRPr>
          </a:p>
          <a:p>
            <a:pPr marL="0" lvl="0" indent="0" algn="l" rtl="0">
              <a:spcBef>
                <a:spcPts val="0"/>
              </a:spcBef>
              <a:spcAft>
                <a:spcPts val="0"/>
              </a:spcAft>
              <a:buClr>
                <a:schemeClr val="dk1"/>
              </a:buClr>
              <a:buSzPct val="39285"/>
              <a:buFont typeface="Arial"/>
              <a:buNone/>
            </a:pPr>
            <a:endParaRPr sz="2800" dirty="0">
              <a:solidFill>
                <a:srgbClr val="24292F"/>
              </a:solidFill>
              <a:latin typeface="Arial"/>
              <a:ea typeface="Arial"/>
              <a:cs typeface="Arial"/>
              <a:sym typeface="Arial"/>
            </a:endParaRPr>
          </a:p>
          <a:p>
            <a:pPr marL="0" lvl="0" indent="0" algn="l" rtl="0">
              <a:spcBef>
                <a:spcPts val="1200"/>
              </a:spcBef>
              <a:spcAft>
                <a:spcPts val="0"/>
              </a:spcAft>
              <a:buNone/>
            </a:pPr>
            <a:endParaRPr sz="2800" dirty="0">
              <a:solidFill>
                <a:srgbClr val="24292F"/>
              </a:solidFill>
              <a:latin typeface="Arial"/>
              <a:ea typeface="Arial"/>
              <a:cs typeface="Arial"/>
              <a:sym typeface="Arial"/>
            </a:endParaRPr>
          </a:p>
        </p:txBody>
      </p:sp>
      <p:sp>
        <p:nvSpPr>
          <p:cNvPr id="159" name="Google Shape;159;g16044391e30_0_0"/>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Shashank Chennu</a:t>
            </a:r>
            <a:endParaRPr sz="1400" b="0" i="0" u="none" strike="noStrike" cap="none">
              <a:solidFill>
                <a:srgbClr val="000000"/>
              </a:solidFill>
              <a:latin typeface="Arial"/>
              <a:ea typeface="Arial"/>
              <a:cs typeface="Arial"/>
              <a:sym typeface="Arial"/>
            </a:endParaRPr>
          </a:p>
        </p:txBody>
      </p:sp>
      <p:sp>
        <p:nvSpPr>
          <p:cNvPr id="160" name="Google Shape;160;g16044391e30_0_0"/>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6</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16044391e30_0_13"/>
          <p:cNvSpPr txBox="1">
            <a:spLocks noGrp="1"/>
          </p:cNvSpPr>
          <p:nvPr>
            <p:ph type="title"/>
          </p:nvPr>
        </p:nvSpPr>
        <p:spPr>
          <a:xfrm>
            <a:off x="1172030" y="88455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sz="4000">
                <a:solidFill>
                  <a:srgbClr val="262626"/>
                </a:solidFill>
                <a:latin typeface="Arial"/>
                <a:ea typeface="Arial"/>
                <a:cs typeface="Arial"/>
                <a:sym typeface="Arial"/>
              </a:rPr>
              <a:t>Introduction to application cont’d…</a:t>
            </a:r>
            <a:endParaRPr sz="4000">
              <a:solidFill>
                <a:srgbClr val="262626"/>
              </a:solidFill>
            </a:endParaRPr>
          </a:p>
          <a:p>
            <a:pPr marL="0" lvl="0" indent="0" algn="l" rtl="0">
              <a:spcBef>
                <a:spcPts val="0"/>
              </a:spcBef>
              <a:spcAft>
                <a:spcPts val="0"/>
              </a:spcAft>
              <a:buNone/>
            </a:pPr>
            <a:endParaRPr/>
          </a:p>
        </p:txBody>
      </p:sp>
      <p:sp>
        <p:nvSpPr>
          <p:cNvPr id="166" name="Google Shape;166;g16044391e30_0_13"/>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indent="0">
              <a:spcBef>
                <a:spcPts val="0"/>
              </a:spcBef>
              <a:buClr>
                <a:schemeClr val="dk1"/>
              </a:buClr>
              <a:buSzPts val="1100"/>
              <a:buNone/>
            </a:pPr>
            <a:r>
              <a:rPr lang="en-US" sz="2800" b="0" i="0" dirty="0">
                <a:solidFill>
                  <a:schemeClr val="accent1"/>
                </a:solidFill>
                <a:latin typeface="Arial"/>
                <a:ea typeface="Arial"/>
                <a:cs typeface="Arial"/>
                <a:sym typeface="Arial"/>
              </a:rPr>
              <a:t>•</a:t>
            </a:r>
            <a:r>
              <a:rPr lang="en-US" sz="2800" dirty="0">
                <a:solidFill>
                  <a:srgbClr val="24292F"/>
                </a:solidFill>
                <a:latin typeface="Arial"/>
                <a:ea typeface="Arial"/>
                <a:cs typeface="Arial"/>
                <a:sym typeface="Arial"/>
              </a:rPr>
              <a:t> Students need to register to an application and can look for employment opportunities and submit applications.</a:t>
            </a:r>
            <a:br>
              <a:rPr lang="en-US" sz="2800" dirty="0">
                <a:solidFill>
                  <a:srgbClr val="24292F"/>
                </a:solidFill>
                <a:latin typeface="Arial"/>
                <a:ea typeface="Arial"/>
                <a:cs typeface="Arial"/>
                <a:sym typeface="Arial"/>
              </a:rPr>
            </a:br>
            <a:endParaRPr sz="2800" dirty="0">
              <a:solidFill>
                <a:srgbClr val="24292F"/>
              </a:solidFill>
              <a:latin typeface="Arial"/>
              <a:ea typeface="Arial"/>
              <a:cs typeface="Arial"/>
              <a:sym typeface="Arial"/>
            </a:endParaRPr>
          </a:p>
          <a:p>
            <a:pPr marL="0" indent="0">
              <a:spcBef>
                <a:spcPts val="0"/>
              </a:spcBef>
              <a:buNone/>
            </a:pPr>
            <a:r>
              <a:rPr lang="en-US" sz="2800" b="0" i="0" dirty="0">
                <a:solidFill>
                  <a:schemeClr val="accent1"/>
                </a:solidFill>
                <a:latin typeface="Arial"/>
                <a:ea typeface="Arial"/>
                <a:cs typeface="Arial"/>
                <a:sym typeface="Arial"/>
              </a:rPr>
              <a:t>•</a:t>
            </a:r>
            <a:r>
              <a:rPr lang="en-US" sz="2800" dirty="0">
                <a:solidFill>
                  <a:srgbClr val="24292F"/>
                </a:solidFill>
                <a:latin typeface="Arial"/>
                <a:ea typeface="Arial"/>
                <a:cs typeface="Arial"/>
                <a:sym typeface="Arial"/>
              </a:rPr>
              <a:t> Companies can assess the student applications, accept or   reject the application and then recruit the applicants.</a:t>
            </a:r>
            <a:endParaRPr sz="2800" dirty="0">
              <a:solidFill>
                <a:srgbClr val="24292F"/>
              </a:solidFill>
              <a:latin typeface="Arial"/>
              <a:ea typeface="Arial"/>
              <a:cs typeface="Arial"/>
              <a:sym typeface="Arial"/>
            </a:endParaRPr>
          </a:p>
          <a:p>
            <a:pPr marL="0" lvl="0" indent="0" algn="l" rtl="0">
              <a:spcBef>
                <a:spcPts val="0"/>
              </a:spcBef>
              <a:spcAft>
                <a:spcPts val="0"/>
              </a:spcAft>
              <a:buNone/>
            </a:pPr>
            <a:endParaRPr sz="2800" dirty="0">
              <a:solidFill>
                <a:srgbClr val="24292F"/>
              </a:solidFill>
              <a:latin typeface="Arial"/>
              <a:ea typeface="Arial"/>
              <a:cs typeface="Arial"/>
              <a:sym typeface="Arial"/>
            </a:endParaRPr>
          </a:p>
          <a:p>
            <a:pPr marL="0" indent="0">
              <a:spcBef>
                <a:spcPts val="0"/>
              </a:spcBef>
              <a:buNone/>
            </a:pPr>
            <a:r>
              <a:rPr lang="en-US" sz="2800" b="0" i="0" dirty="0">
                <a:solidFill>
                  <a:schemeClr val="accent1"/>
                </a:solidFill>
                <a:latin typeface="Arial"/>
                <a:ea typeface="Arial"/>
                <a:cs typeface="Arial"/>
                <a:sym typeface="Arial"/>
              </a:rPr>
              <a:t>•</a:t>
            </a:r>
            <a:r>
              <a:rPr lang="en-US" sz="2800" dirty="0">
                <a:solidFill>
                  <a:srgbClr val="262626"/>
                </a:solidFill>
                <a:latin typeface="Arial"/>
                <a:ea typeface="Arial"/>
                <a:cs typeface="Arial"/>
                <a:sym typeface="Arial"/>
              </a:rPr>
              <a:t> Here we have an issue either students or company employee can create a fake data and post a fake job post.</a:t>
            </a:r>
            <a:endParaRPr sz="2800" dirty="0">
              <a:solidFill>
                <a:srgbClr val="262626"/>
              </a:solidFill>
              <a:latin typeface="Arial"/>
              <a:ea typeface="Arial"/>
              <a:cs typeface="Arial"/>
              <a:sym typeface="Arial"/>
            </a:endParaRPr>
          </a:p>
          <a:p>
            <a:pPr marL="0" lvl="0" indent="0" algn="l" rtl="0">
              <a:spcBef>
                <a:spcPts val="0"/>
              </a:spcBef>
              <a:spcAft>
                <a:spcPts val="0"/>
              </a:spcAft>
              <a:buNone/>
            </a:pPr>
            <a:endParaRPr sz="2800" dirty="0">
              <a:solidFill>
                <a:srgbClr val="24292F"/>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dirty="0"/>
          </a:p>
        </p:txBody>
      </p:sp>
      <p:sp>
        <p:nvSpPr>
          <p:cNvPr id="167" name="Google Shape;167;g16044391e30_0_13"/>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Shashank Chennu</a:t>
            </a:r>
            <a:endParaRPr sz="1400" b="0" i="0" u="none" strike="noStrike" cap="none">
              <a:solidFill>
                <a:srgbClr val="000000"/>
              </a:solidFill>
              <a:latin typeface="Arial"/>
              <a:ea typeface="Arial"/>
              <a:cs typeface="Arial"/>
              <a:sym typeface="Arial"/>
            </a:endParaRPr>
          </a:p>
        </p:txBody>
      </p:sp>
      <p:sp>
        <p:nvSpPr>
          <p:cNvPr id="168" name="Google Shape;168;g16044391e30_0_13"/>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7</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6044391e30_0_18"/>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sz="4000">
                <a:solidFill>
                  <a:srgbClr val="262626"/>
                </a:solidFill>
                <a:latin typeface="Arial"/>
                <a:ea typeface="Arial"/>
                <a:cs typeface="Arial"/>
                <a:sym typeface="Arial"/>
              </a:rPr>
              <a:t>Introduction to application cont’d…</a:t>
            </a:r>
            <a:endParaRPr/>
          </a:p>
        </p:txBody>
      </p:sp>
      <p:sp>
        <p:nvSpPr>
          <p:cNvPr id="174" name="Google Shape;174;g16044391e30_0_18"/>
          <p:cNvSpPr txBox="1">
            <a:spLocks noGrp="1"/>
          </p:cNvSpPr>
          <p:nvPr>
            <p:ph type="body" idx="1"/>
          </p:nvPr>
        </p:nvSpPr>
        <p:spPr>
          <a:xfrm>
            <a:off x="1097280" y="1845734"/>
            <a:ext cx="10058400" cy="4023300"/>
          </a:xfrm>
          <a:prstGeom prst="rect">
            <a:avLst/>
          </a:prstGeom>
        </p:spPr>
        <p:txBody>
          <a:bodyPr spcFirstLastPara="1" wrap="square" lIns="0" tIns="45700" rIns="0" bIns="45700" anchor="t" anchorCtr="0">
            <a:normAutofit/>
          </a:bodyPr>
          <a:lstStyle/>
          <a:p>
            <a:pPr marL="0" indent="0">
              <a:spcBef>
                <a:spcPts val="0"/>
              </a:spcBef>
              <a:buNone/>
            </a:pPr>
            <a:r>
              <a:rPr lang="en-US" sz="2800" b="0" i="0" dirty="0">
                <a:solidFill>
                  <a:schemeClr val="accent1"/>
                </a:solidFill>
                <a:latin typeface="Arial"/>
                <a:ea typeface="Arial"/>
                <a:cs typeface="Arial"/>
                <a:sym typeface="Arial"/>
              </a:rPr>
              <a:t>•</a:t>
            </a:r>
            <a:r>
              <a:rPr lang="en-US" sz="2800" b="0" i="0" dirty="0">
                <a:solidFill>
                  <a:srgbClr val="24292F"/>
                </a:solidFill>
                <a:latin typeface="Arial"/>
                <a:ea typeface="Arial"/>
                <a:cs typeface="Arial"/>
                <a:sym typeface="Arial"/>
              </a:rPr>
              <a:t> </a:t>
            </a:r>
            <a:r>
              <a:rPr lang="en-US" sz="2800" dirty="0">
                <a:solidFill>
                  <a:srgbClr val="262626"/>
                </a:solidFill>
                <a:latin typeface="Arial"/>
                <a:ea typeface="Arial"/>
                <a:cs typeface="Arial"/>
                <a:sym typeface="Arial"/>
              </a:rPr>
              <a:t>To resolve this issue we have created an administrator log in.</a:t>
            </a:r>
            <a:endParaRPr sz="2800" dirty="0">
              <a:solidFill>
                <a:srgbClr val="262626"/>
              </a:solidFill>
              <a:latin typeface="Arial"/>
              <a:ea typeface="Arial"/>
              <a:cs typeface="Arial"/>
              <a:sym typeface="Arial"/>
            </a:endParaRPr>
          </a:p>
          <a:p>
            <a:pPr marL="0" lvl="0" indent="0" algn="l" rtl="0">
              <a:spcBef>
                <a:spcPts val="0"/>
              </a:spcBef>
              <a:spcAft>
                <a:spcPts val="0"/>
              </a:spcAft>
              <a:buNone/>
            </a:pPr>
            <a:endParaRPr sz="2800" dirty="0">
              <a:solidFill>
                <a:srgbClr val="262626"/>
              </a:solidFill>
              <a:latin typeface="Arial"/>
              <a:ea typeface="Arial"/>
              <a:cs typeface="Arial"/>
              <a:sym typeface="Arial"/>
            </a:endParaRPr>
          </a:p>
          <a:p>
            <a:pPr marL="0" indent="0">
              <a:spcBef>
                <a:spcPts val="0"/>
              </a:spcBef>
              <a:buClr>
                <a:schemeClr val="dk1"/>
              </a:buClr>
              <a:buSzPts val="1100"/>
              <a:buNone/>
            </a:pPr>
            <a:r>
              <a:rPr lang="en-US" sz="2800" b="0" i="0" dirty="0">
                <a:solidFill>
                  <a:schemeClr val="accent1"/>
                </a:solidFill>
                <a:latin typeface="Arial"/>
                <a:ea typeface="Arial"/>
                <a:cs typeface="Arial"/>
                <a:sym typeface="Arial"/>
              </a:rPr>
              <a:t>•</a:t>
            </a:r>
            <a:r>
              <a:rPr lang="en-US" sz="2800" dirty="0">
                <a:solidFill>
                  <a:srgbClr val="24292F"/>
                </a:solidFill>
                <a:latin typeface="Arial"/>
                <a:ea typeface="Arial"/>
                <a:cs typeface="Arial"/>
                <a:sym typeface="Arial"/>
              </a:rPr>
              <a:t> Administrator who has the authority to prevent the bogus data from being generated by either students or businesses.</a:t>
            </a:r>
            <a:endParaRPr dirty="0"/>
          </a:p>
        </p:txBody>
      </p:sp>
      <p:sp>
        <p:nvSpPr>
          <p:cNvPr id="175" name="Google Shape;175;g16044391e30_0_18"/>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Shashank Chennu</a:t>
            </a:r>
            <a:endParaRPr sz="1400" b="0" i="0" u="none" strike="noStrike" cap="none">
              <a:solidFill>
                <a:srgbClr val="000000"/>
              </a:solidFill>
              <a:latin typeface="Arial"/>
              <a:ea typeface="Arial"/>
              <a:cs typeface="Arial"/>
              <a:sym typeface="Arial"/>
            </a:endParaRPr>
          </a:p>
        </p:txBody>
      </p:sp>
      <p:sp>
        <p:nvSpPr>
          <p:cNvPr id="176" name="Google Shape;176;g16044391e30_0_18"/>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8</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1"/>
          <p:cNvSpPr txBox="1">
            <a:spLocks noGrp="1"/>
          </p:cNvSpPr>
          <p:nvPr>
            <p:ph type="title"/>
          </p:nvPr>
        </p:nvSpPr>
        <p:spPr>
          <a:xfrm>
            <a:off x="1183777" y="654908"/>
            <a:ext cx="9527059" cy="889686"/>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1100"/>
              <a:buFont typeface="Arial"/>
              <a:buNone/>
            </a:pPr>
            <a:r>
              <a:rPr lang="en-US" sz="4000">
                <a:solidFill>
                  <a:srgbClr val="262626"/>
                </a:solidFill>
                <a:latin typeface="Arial"/>
                <a:ea typeface="Arial"/>
                <a:cs typeface="Arial"/>
                <a:sym typeface="Arial"/>
              </a:rPr>
              <a:t>Advantages</a:t>
            </a:r>
            <a:endParaRPr/>
          </a:p>
        </p:txBody>
      </p:sp>
      <p:sp>
        <p:nvSpPr>
          <p:cNvPr id="182" name="Google Shape;182;p11"/>
          <p:cNvSpPr txBox="1">
            <a:spLocks noGrp="1"/>
          </p:cNvSpPr>
          <p:nvPr>
            <p:ph type="body" idx="1"/>
          </p:nvPr>
        </p:nvSpPr>
        <p:spPr>
          <a:xfrm>
            <a:off x="874858" y="1825457"/>
            <a:ext cx="10058400" cy="4179927"/>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en-US" sz="2800" b="0" i="0" dirty="0">
                <a:solidFill>
                  <a:schemeClr val="accent1"/>
                </a:solidFill>
                <a:latin typeface="Arial"/>
                <a:ea typeface="Arial"/>
                <a:cs typeface="Arial"/>
                <a:sym typeface="Arial"/>
              </a:rPr>
              <a:t>•</a:t>
            </a:r>
            <a:r>
              <a:rPr lang="en-US" sz="2800" b="0" i="0" dirty="0">
                <a:solidFill>
                  <a:srgbClr val="24292F"/>
                </a:solidFill>
                <a:latin typeface="Arial"/>
                <a:ea typeface="Arial"/>
                <a:cs typeface="Arial"/>
                <a:sym typeface="Arial"/>
              </a:rPr>
              <a:t> Easily accessible.</a:t>
            </a:r>
            <a:endParaRPr dirty="0"/>
          </a:p>
          <a:p>
            <a:pPr marL="457200" lvl="0" indent="-342900" algn="l" rtl="0">
              <a:lnSpc>
                <a:spcPct val="90000"/>
              </a:lnSpc>
              <a:spcBef>
                <a:spcPts val="1200"/>
              </a:spcBef>
              <a:spcAft>
                <a:spcPts val="0"/>
              </a:spcAft>
              <a:buSzPts val="1800"/>
              <a:buChar char=" "/>
            </a:pPr>
            <a:r>
              <a:rPr lang="en-US" sz="2800" b="0" i="0" dirty="0">
                <a:solidFill>
                  <a:schemeClr val="accent1"/>
                </a:solidFill>
                <a:latin typeface="Arial"/>
                <a:ea typeface="Arial"/>
                <a:cs typeface="Arial"/>
                <a:sym typeface="Arial"/>
              </a:rPr>
              <a:t>•</a:t>
            </a:r>
            <a:r>
              <a:rPr lang="en-US" sz="2800" b="0" i="0" dirty="0">
                <a:solidFill>
                  <a:srgbClr val="24292F"/>
                </a:solidFill>
                <a:latin typeface="Arial"/>
                <a:ea typeface="Arial"/>
                <a:cs typeface="Arial"/>
                <a:sym typeface="Arial"/>
              </a:rPr>
              <a:t> Easy modification.</a:t>
            </a:r>
            <a:endParaRPr dirty="0"/>
          </a:p>
          <a:p>
            <a:pPr marL="457200" lvl="0" indent="-342900" algn="l" rtl="0">
              <a:lnSpc>
                <a:spcPct val="90000"/>
              </a:lnSpc>
              <a:spcBef>
                <a:spcPts val="1200"/>
              </a:spcBef>
              <a:spcAft>
                <a:spcPts val="0"/>
              </a:spcAft>
              <a:buSzPts val="1800"/>
              <a:buChar char=" "/>
            </a:pPr>
            <a:r>
              <a:rPr lang="en-US" sz="2800" b="0" i="0" dirty="0">
                <a:solidFill>
                  <a:schemeClr val="accent1"/>
                </a:solidFill>
                <a:latin typeface="Arial"/>
                <a:ea typeface="Arial"/>
                <a:cs typeface="Arial"/>
                <a:sym typeface="Arial"/>
              </a:rPr>
              <a:t>•</a:t>
            </a:r>
            <a:r>
              <a:rPr lang="en-US" sz="2800" b="0" i="0" dirty="0">
                <a:solidFill>
                  <a:srgbClr val="24292F"/>
                </a:solidFill>
                <a:latin typeface="Arial"/>
                <a:ea typeface="Arial"/>
                <a:cs typeface="Arial"/>
                <a:sym typeface="Arial"/>
              </a:rPr>
              <a:t> Provide best security.</a:t>
            </a:r>
            <a:endParaRPr dirty="0"/>
          </a:p>
          <a:p>
            <a:pPr marL="457200" lvl="0" indent="-342900" algn="l" rtl="0">
              <a:lnSpc>
                <a:spcPct val="90000"/>
              </a:lnSpc>
              <a:spcBef>
                <a:spcPts val="1200"/>
              </a:spcBef>
              <a:spcAft>
                <a:spcPts val="0"/>
              </a:spcAft>
              <a:buSzPts val="1800"/>
              <a:buChar char=" "/>
            </a:pPr>
            <a:r>
              <a:rPr lang="en-US" sz="2800" b="0" i="0" dirty="0">
                <a:solidFill>
                  <a:schemeClr val="accent1"/>
                </a:solidFill>
                <a:latin typeface="Arial"/>
                <a:ea typeface="Arial"/>
                <a:cs typeface="Arial"/>
                <a:sym typeface="Arial"/>
              </a:rPr>
              <a:t>•</a:t>
            </a:r>
            <a:r>
              <a:rPr lang="en-US" sz="2800" b="0" i="0" dirty="0">
                <a:solidFill>
                  <a:srgbClr val="24292F"/>
                </a:solidFill>
                <a:latin typeface="Arial"/>
                <a:ea typeface="Arial"/>
                <a:cs typeface="Arial"/>
                <a:sym typeface="Arial"/>
              </a:rPr>
              <a:t> Time saving.</a:t>
            </a:r>
            <a:endParaRPr dirty="0"/>
          </a:p>
          <a:p>
            <a:pPr marL="457200" lvl="0" indent="-342900" algn="l" rtl="0">
              <a:lnSpc>
                <a:spcPct val="90000"/>
              </a:lnSpc>
              <a:spcBef>
                <a:spcPts val="1200"/>
              </a:spcBef>
              <a:spcAft>
                <a:spcPts val="0"/>
              </a:spcAft>
              <a:buSzPts val="1800"/>
              <a:buChar char=" "/>
            </a:pPr>
            <a:r>
              <a:rPr lang="en-US" sz="2800" b="0" i="0" dirty="0">
                <a:solidFill>
                  <a:schemeClr val="accent1"/>
                </a:solidFill>
                <a:latin typeface="Arial"/>
                <a:ea typeface="Arial"/>
                <a:cs typeface="Arial"/>
                <a:sym typeface="Arial"/>
              </a:rPr>
              <a:t>•</a:t>
            </a:r>
            <a:r>
              <a:rPr lang="en-US" sz="2800" b="0" i="0" dirty="0">
                <a:solidFill>
                  <a:srgbClr val="24292F"/>
                </a:solidFill>
                <a:latin typeface="Arial"/>
                <a:ea typeface="Arial"/>
                <a:cs typeface="Arial"/>
                <a:sym typeface="Arial"/>
              </a:rPr>
              <a:t> Easy to operate and work with.</a:t>
            </a:r>
            <a:endParaRPr dirty="0"/>
          </a:p>
          <a:p>
            <a:pPr marL="457200" lvl="0" indent="-342900" algn="l" rtl="0">
              <a:lnSpc>
                <a:spcPct val="90000"/>
              </a:lnSpc>
              <a:spcBef>
                <a:spcPts val="1200"/>
              </a:spcBef>
              <a:spcAft>
                <a:spcPts val="0"/>
              </a:spcAft>
              <a:buSzPts val="1800"/>
              <a:buChar char=" "/>
            </a:pPr>
            <a:r>
              <a:rPr lang="en-US" sz="2800" b="0" i="0" dirty="0">
                <a:solidFill>
                  <a:schemeClr val="accent1"/>
                </a:solidFill>
                <a:latin typeface="Arial"/>
                <a:ea typeface="Arial"/>
                <a:cs typeface="Arial"/>
                <a:sym typeface="Arial"/>
              </a:rPr>
              <a:t>•</a:t>
            </a:r>
            <a:r>
              <a:rPr lang="en-US" sz="2800" b="0" i="0" dirty="0">
                <a:solidFill>
                  <a:srgbClr val="24292F"/>
                </a:solidFill>
                <a:latin typeface="Arial"/>
                <a:ea typeface="Arial"/>
                <a:cs typeface="Arial"/>
                <a:sym typeface="Arial"/>
              </a:rPr>
              <a:t> User friendly interface.</a:t>
            </a:r>
            <a:endParaRPr dirty="0"/>
          </a:p>
          <a:p>
            <a:pPr marL="457200" lvl="0" indent="-228600" algn="l" rtl="0">
              <a:lnSpc>
                <a:spcPct val="90000"/>
              </a:lnSpc>
              <a:spcBef>
                <a:spcPts val="1200"/>
              </a:spcBef>
              <a:spcAft>
                <a:spcPts val="0"/>
              </a:spcAft>
              <a:buSzPts val="1800"/>
              <a:buNone/>
            </a:pPr>
            <a:endParaRPr sz="2800" b="0" i="0" dirty="0">
              <a:solidFill>
                <a:srgbClr val="24292F"/>
              </a:solidFill>
              <a:latin typeface="Arial"/>
              <a:ea typeface="Arial"/>
              <a:cs typeface="Arial"/>
              <a:sym typeface="Arial"/>
            </a:endParaRPr>
          </a:p>
          <a:p>
            <a:pPr marL="457200" lvl="0" indent="-228600" algn="l" rtl="0">
              <a:lnSpc>
                <a:spcPct val="90000"/>
              </a:lnSpc>
              <a:spcBef>
                <a:spcPts val="1200"/>
              </a:spcBef>
              <a:spcAft>
                <a:spcPts val="0"/>
              </a:spcAft>
              <a:buSzPts val="1800"/>
              <a:buNone/>
            </a:pPr>
            <a:endParaRPr sz="2800" b="0" i="0" dirty="0">
              <a:solidFill>
                <a:srgbClr val="24292F"/>
              </a:solidFill>
              <a:latin typeface="Arial"/>
              <a:ea typeface="Arial"/>
              <a:cs typeface="Arial"/>
              <a:sym typeface="Arial"/>
            </a:endParaRPr>
          </a:p>
          <a:p>
            <a:pPr marL="457200" lvl="0" indent="-228600" algn="l" rtl="0">
              <a:lnSpc>
                <a:spcPct val="90000"/>
              </a:lnSpc>
              <a:spcBef>
                <a:spcPts val="1200"/>
              </a:spcBef>
              <a:spcAft>
                <a:spcPts val="0"/>
              </a:spcAft>
              <a:buSzPts val="1800"/>
              <a:buNone/>
            </a:pPr>
            <a:endParaRPr dirty="0"/>
          </a:p>
        </p:txBody>
      </p:sp>
      <p:sp>
        <p:nvSpPr>
          <p:cNvPr id="183" name="Google Shape;183;p11"/>
          <p:cNvSpPr/>
          <p:nvPr/>
        </p:nvSpPr>
        <p:spPr>
          <a:xfrm>
            <a:off x="1097276" y="6464158"/>
            <a:ext cx="28635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Presenter: Shashank Chennu</a:t>
            </a:r>
            <a:endParaRPr sz="1400" b="0" i="0" u="none" strike="noStrike" cap="none">
              <a:solidFill>
                <a:srgbClr val="000000"/>
              </a:solidFill>
              <a:latin typeface="Arial"/>
              <a:ea typeface="Arial"/>
              <a:cs typeface="Arial"/>
              <a:sym typeface="Arial"/>
            </a:endParaRPr>
          </a:p>
        </p:txBody>
      </p:sp>
      <p:sp>
        <p:nvSpPr>
          <p:cNvPr id="184" name="Google Shape;184;p11"/>
          <p:cNvSpPr/>
          <p:nvPr/>
        </p:nvSpPr>
        <p:spPr>
          <a:xfrm>
            <a:off x="9946646" y="6408085"/>
            <a:ext cx="1428000" cy="414300"/>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9</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2934</TotalTime>
  <Words>1279</Words>
  <Application>Microsoft Office PowerPoint</Application>
  <PresentationFormat>Widescreen</PresentationFormat>
  <Paragraphs>214</Paragraphs>
  <Slides>38</Slides>
  <Notes>36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Times New Roman</vt:lpstr>
      <vt:lpstr>Nunito</vt:lpstr>
      <vt:lpstr>Noto Sans Symbols</vt:lpstr>
      <vt:lpstr>Calibri</vt:lpstr>
      <vt:lpstr>Roboto</vt:lpstr>
      <vt:lpstr>Retrospect</vt:lpstr>
      <vt:lpstr>STUDENT INTERNSHIP MANAGEMENT SYSTEM</vt:lpstr>
      <vt:lpstr>TEAM - 04</vt:lpstr>
      <vt:lpstr>Agenda</vt:lpstr>
      <vt:lpstr>Introduction            </vt:lpstr>
      <vt:lpstr>Introduction cont’d…</vt:lpstr>
      <vt:lpstr>Introduction to application</vt:lpstr>
      <vt:lpstr>Introduction to application cont’d… </vt:lpstr>
      <vt:lpstr>Introduction to application cont’d…</vt:lpstr>
      <vt:lpstr>Advantages</vt:lpstr>
      <vt:lpstr>Languages used</vt:lpstr>
      <vt:lpstr>Home page</vt:lpstr>
      <vt:lpstr>About home page</vt:lpstr>
      <vt:lpstr>Registration Page</vt:lpstr>
      <vt:lpstr>PowerPoint Presentation</vt:lpstr>
      <vt:lpstr>Student Registartion Page</vt:lpstr>
      <vt:lpstr>PowerPoint Presentation</vt:lpstr>
      <vt:lpstr>Company registration page…</vt:lpstr>
      <vt:lpstr>PowerPoint Presentation</vt:lpstr>
      <vt:lpstr>Admin registration page</vt:lpstr>
      <vt:lpstr>PowerPoint Presentation</vt:lpstr>
      <vt:lpstr>PowerPoint Presentation</vt:lpstr>
      <vt:lpstr>PowerPoint Presentation</vt:lpstr>
      <vt:lpstr>PowerPoint Presentation</vt:lpstr>
      <vt:lpstr>PowerPoint Presentation</vt:lpstr>
      <vt:lpstr>PowerPoint Presentation</vt:lpstr>
      <vt:lpstr>ER Diagram</vt:lpstr>
      <vt:lpstr>DEMO……</vt:lpstr>
      <vt:lpstr>Company Login Entry</vt:lpstr>
      <vt:lpstr>Admin Login Entry</vt:lpstr>
      <vt:lpstr>Lessons Learnt:</vt:lpstr>
      <vt:lpstr>Outcomes:</vt:lpstr>
      <vt:lpstr>Future Implementations:</vt:lpstr>
      <vt:lpstr>Obstacles</vt:lpstr>
      <vt:lpstr>Summary:</vt:lpstr>
      <vt:lpstr>TEAM - 04</vt:lpstr>
      <vt:lpstr>STUDENT INTERNSHIP MANAGEMENT SYSTEM</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INTERNSHIP MANAGEMENT SYSTEM</dc:title>
  <dc:creator>Batchu,Vineetha</dc:creator>
  <cp:lastModifiedBy>Poreddy,Anusha</cp:lastModifiedBy>
  <cp:revision>4</cp:revision>
  <dcterms:created xsi:type="dcterms:W3CDTF">2021-11-17T23:19:37Z</dcterms:created>
  <dcterms:modified xsi:type="dcterms:W3CDTF">2022-10-07T15:23:51Z</dcterms:modified>
</cp:coreProperties>
</file>